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9" r:id="rId4"/>
    <p:sldId id="258" r:id="rId5"/>
    <p:sldId id="276" r:id="rId6"/>
    <p:sldId id="277" r:id="rId7"/>
    <p:sldId id="278" r:id="rId8"/>
    <p:sldId id="280" r:id="rId9"/>
    <p:sldId id="261" r:id="rId10"/>
    <p:sldId id="281" r:id="rId11"/>
    <p:sldId id="259" r:id="rId12"/>
    <p:sldId id="260" r:id="rId13"/>
    <p:sldId id="263" r:id="rId14"/>
    <p:sldId id="264" r:id="rId15"/>
    <p:sldId id="266" r:id="rId16"/>
    <p:sldId id="267" r:id="rId17"/>
    <p:sldId id="262" r:id="rId18"/>
    <p:sldId id="282" r:id="rId19"/>
    <p:sldId id="283" r:id="rId20"/>
    <p:sldId id="271" r:id="rId21"/>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价值主张" id="{B06DD3D7-7D4E-491A-AF88-B5A84BE874D3}">
          <p14:sldIdLst>
            <p14:sldId id="256"/>
            <p14:sldId id="257"/>
            <p14:sldId id="279"/>
            <p14:sldId id="258"/>
            <p14:sldId id="276"/>
            <p14:sldId id="277"/>
            <p14:sldId id="278"/>
            <p14:sldId id="280"/>
            <p14:sldId id="261"/>
            <p14:sldId id="281"/>
            <p14:sldId id="259"/>
            <p14:sldId id="260"/>
          </p14:sldIdLst>
        </p14:section>
        <p14:section name="原型展示" id="{0115EE98-E539-4AB4-868C-9EAAE54996D7}">
          <p14:sldIdLst>
            <p14:sldId id="263"/>
            <p14:sldId id="264"/>
            <p14:sldId id="266"/>
            <p14:sldId id="267"/>
          </p14:sldIdLst>
        </p14:section>
        <p14:section name="代码调用" id="{35AF8AD2-E0C6-4C1B-B3DC-1DE3E57FB584}">
          <p14:sldIdLst>
            <p14:sldId id="262"/>
            <p14:sldId id="282"/>
            <p14:sldId id="283"/>
            <p14:sldId id="271"/>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6DAA"/>
    <a:srgbClr val="FCDC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01" autoAdjust="0"/>
  </p:normalViewPr>
  <p:slideViewPr>
    <p:cSldViewPr>
      <p:cViewPr varScale="1">
        <p:scale>
          <a:sx n="110" d="100"/>
          <a:sy n="110" d="100"/>
        </p:scale>
        <p:origin x="-658" y="-67"/>
      </p:cViewPr>
      <p:guideLst>
        <p:guide orient="horz" pos="1620"/>
        <p:guide pos="2880"/>
      </p:guideLst>
    </p:cSldViewPr>
  </p:slideViewPr>
  <p:outlineViewPr>
    <p:cViewPr>
      <p:scale>
        <a:sx n="33" d="100"/>
        <a:sy n="33" d="100"/>
      </p:scale>
      <p:origin x="0" y="58"/>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2.jpeg>
</file>

<file path=ppt/media/image3.png>
</file>

<file path=ppt/media/image4.png>
</file>

<file path=ppt/media/image5.png>
</file>

<file path=ppt/media/image6.png>
</file>

<file path=ppt/media/image7.jpeg>
</file>

<file path=ppt/media/image8.png>
</file>

<file path=ppt/media/image9.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3.wav>
</file>

<file path=ppt/media/media4.wav>
</file>

<file path=ppt/media/media5.wav>
</file>

<file path=ppt/media/media6.wav>
</file>

<file path=ppt/media/media7.wav>
</file>

<file path=ppt/media/media8.wav>
</file>

<file path=ppt/media/media9.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2020/1/9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2020/1/9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2020/1/9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2020/1/9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2020/1/9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2020/1/9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2020/1/9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2020/1/9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80000"/>
                <a:satMod val="300000"/>
              </a:schemeClr>
            </a:gs>
            <a:gs pos="100000">
              <a:srgbClr val="FCDCEB">
                <a:lumMod val="68000"/>
                <a:lumOff val="32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2020/1/9</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wav"/><Relationship Id="rId1" Type="http://schemas.microsoft.com/office/2007/relationships/media" Target="../media/media10.wav"/><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wav"/><Relationship Id="rId1" Type="http://schemas.microsoft.com/office/2007/relationships/media" Target="../media/media11.wav"/><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wav"/><Relationship Id="rId1" Type="http://schemas.microsoft.com/office/2007/relationships/media" Target="../media/media12.wav"/><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wav"/><Relationship Id="rId1" Type="http://schemas.microsoft.com/office/2007/relationships/media" Target="../media/media13.wav"/><Relationship Id="rId5" Type="http://schemas.openxmlformats.org/officeDocument/2006/relationships/image" Target="../media/image4.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wav"/><Relationship Id="rId1" Type="http://schemas.microsoft.com/office/2007/relationships/media" Target="../media/media14.wav"/><Relationship Id="rId5" Type="http://schemas.openxmlformats.org/officeDocument/2006/relationships/image" Target="../media/image4.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wav"/><Relationship Id="rId1" Type="http://schemas.microsoft.com/office/2007/relationships/media" Target="../media/media15.wav"/><Relationship Id="rId5" Type="http://schemas.openxmlformats.org/officeDocument/2006/relationships/image" Target="../media/image4.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wav"/><Relationship Id="rId1" Type="http://schemas.microsoft.com/office/2007/relationships/media" Target="../media/media16.wav"/><Relationship Id="rId5" Type="http://schemas.openxmlformats.org/officeDocument/2006/relationships/image" Target="../media/image4.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7.wav"/><Relationship Id="rId1" Type="http://schemas.microsoft.com/office/2007/relationships/media" Target="../media/media17.wav"/><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8.wav"/><Relationship Id="rId1" Type="http://schemas.microsoft.com/office/2007/relationships/media" Target="../media/media18.wav"/><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wav"/><Relationship Id="rId1" Type="http://schemas.microsoft.com/office/2007/relationships/media" Target="../media/media19.wav"/><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3.pn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0.wav"/><Relationship Id="rId1" Type="http://schemas.microsoft.com/office/2007/relationships/media" Target="../media/media20.wav"/><Relationship Id="rId6" Type="http://schemas.openxmlformats.org/officeDocument/2006/relationships/image" Target="../media/image4.png"/><Relationship Id="rId5" Type="http://schemas.openxmlformats.org/officeDocument/2006/relationships/hyperlink" Target="https://github.com/NFUNM082/API_ML_AI" TargetMode="External"/><Relationship Id="rId4" Type="http://schemas.openxmlformats.org/officeDocument/2006/relationships/hyperlink" Target="https://github.com/NFUNM082/API_ML_AI/blob/master/README.md"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wav"/><Relationship Id="rId1" Type="http://schemas.microsoft.com/office/2007/relationships/media" Target="../media/media3.wav"/><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4.pn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wav"/><Relationship Id="rId1" Type="http://schemas.microsoft.com/office/2007/relationships/media" Target="../media/media6.wav"/><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wav"/><Relationship Id="rId1" Type="http://schemas.microsoft.com/office/2007/relationships/media" Target="../media/media7.wav"/><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wav"/><Relationship Id="rId1" Type="http://schemas.microsoft.com/office/2007/relationships/media" Target="../media/media8.wav"/><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wav"/><Relationship Id="rId1" Type="http://schemas.microsoft.com/office/2007/relationships/media" Target="../media/media9.wav"/><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en-US" altLang="zh-CN" b="1" dirty="0">
                <a:solidFill>
                  <a:srgbClr val="F36DAA"/>
                </a:solidFill>
                <a:latin typeface="汉仪文黑-55W" panose="00020600040101010101" pitchFamily="18" charset="-122"/>
                <a:ea typeface="汉仪文黑-55W" panose="00020600040101010101" pitchFamily="18" charset="-122"/>
              </a:rPr>
              <a:t>Pose</a:t>
            </a:r>
            <a:r>
              <a:rPr lang="zh-CN" altLang="en-US" b="1" dirty="0">
                <a:solidFill>
                  <a:srgbClr val="F36DAA"/>
                </a:solidFill>
                <a:latin typeface="汉仪文黑-55W" panose="00020600040101010101" pitchFamily="18" charset="-122"/>
                <a:ea typeface="汉仪文黑-55W" panose="00020600040101010101" pitchFamily="18" charset="-122"/>
              </a:rPr>
              <a:t>帮</a:t>
            </a:r>
            <a:r>
              <a:rPr lang="zh-CN" altLang="en-US" b="1" dirty="0" smtClean="0">
                <a:solidFill>
                  <a:srgbClr val="F36DAA"/>
                </a:solidFill>
                <a:latin typeface="汉仪文黑-55W" panose="00020600040101010101" pitchFamily="18" charset="-122"/>
                <a:ea typeface="汉仪文黑-55W" panose="00020600040101010101" pitchFamily="18" charset="-122"/>
              </a:rPr>
              <a:t>拍</a:t>
            </a:r>
            <a:r>
              <a:rPr lang="en-US" altLang="zh-CN" b="1" dirty="0" smtClean="0">
                <a:solidFill>
                  <a:srgbClr val="F36DAA"/>
                </a:solidFill>
                <a:latin typeface="汉仪文黑-55W" panose="00020600040101010101" pitchFamily="18" charset="-122"/>
                <a:ea typeface="汉仪文黑-55W" panose="00020600040101010101" pitchFamily="18" charset="-122"/>
              </a:rPr>
              <a:t/>
            </a:r>
            <a:br>
              <a:rPr lang="en-US" altLang="zh-CN" b="1" dirty="0" smtClean="0">
                <a:solidFill>
                  <a:srgbClr val="F36DAA"/>
                </a:solidFill>
                <a:latin typeface="汉仪文黑-55W" panose="00020600040101010101" pitchFamily="18" charset="-122"/>
                <a:ea typeface="汉仪文黑-55W" panose="00020600040101010101" pitchFamily="18" charset="-122"/>
              </a:rPr>
            </a:br>
            <a:r>
              <a:rPr lang="zh-CN" altLang="en-US" sz="2200" dirty="0">
                <a:solidFill>
                  <a:srgbClr val="F36DAA"/>
                </a:solidFill>
                <a:latin typeface="汉仪文黑-55W" panose="00020600040101010101" pitchFamily="18" charset="-122"/>
                <a:ea typeface="汉仪文黑-55W" panose="00020600040101010101" pitchFamily="18" charset="-122"/>
              </a:rPr>
              <a:t>智能</a:t>
            </a:r>
            <a:r>
              <a:rPr lang="zh-CN" altLang="en-US" sz="2200" dirty="0" smtClean="0">
                <a:solidFill>
                  <a:srgbClr val="F36DAA"/>
                </a:solidFill>
                <a:latin typeface="汉仪文黑-55W" panose="00020600040101010101" pitchFamily="18" charset="-122"/>
                <a:ea typeface="汉仪文黑-55W" panose="00020600040101010101" pitchFamily="18" charset="-122"/>
              </a:rPr>
              <a:t>拍照姿势推荐</a:t>
            </a:r>
            <a:r>
              <a:rPr lang="zh-CN" altLang="en-US" sz="2200" dirty="0">
                <a:solidFill>
                  <a:srgbClr val="F36DAA"/>
                </a:solidFill>
                <a:latin typeface="汉仪文黑-55W" panose="00020600040101010101" pitchFamily="18" charset="-122"/>
                <a:ea typeface="汉仪文黑-55W" panose="00020600040101010101" pitchFamily="18" charset="-122"/>
              </a:rPr>
              <a:t>应用</a:t>
            </a:r>
            <a:endParaRPr lang="zh-CN" altLang="en-US" sz="2200" dirty="0">
              <a:solidFill>
                <a:srgbClr val="F36DAA"/>
              </a:solidFill>
              <a:latin typeface="汉仪文黑-55W" panose="00020600040101010101" pitchFamily="18" charset="-122"/>
              <a:ea typeface="汉仪文黑-55W" panose="00020600040101010101" pitchFamily="18" charset="-122"/>
            </a:endParaRPr>
          </a:p>
        </p:txBody>
      </p:sp>
      <p:sp>
        <p:nvSpPr>
          <p:cNvPr id="3" name="副标题 2"/>
          <p:cNvSpPr>
            <a:spLocks noGrp="1"/>
          </p:cNvSpPr>
          <p:nvPr>
            <p:ph type="subTitle" idx="1"/>
          </p:nvPr>
        </p:nvSpPr>
        <p:spPr>
          <a:xfrm>
            <a:off x="1371600" y="4083918"/>
            <a:ext cx="6400800" cy="1314450"/>
          </a:xfrm>
        </p:spPr>
        <p:txBody>
          <a:bodyPr>
            <a:normAutofit/>
          </a:bodyPr>
          <a:lstStyle/>
          <a:p>
            <a:r>
              <a:rPr lang="en-US" altLang="zh-CN" sz="1800" dirty="0" smtClean="0"/>
              <a:t>171013082   </a:t>
            </a:r>
            <a:r>
              <a:rPr lang="zh-CN" altLang="en-US" sz="1800" dirty="0" smtClean="0"/>
              <a:t>吴扬扬</a:t>
            </a:r>
            <a:endParaRPr lang="zh-CN" altLang="en-US" sz="1800" dirty="0"/>
          </a:p>
        </p:txBody>
      </p:sp>
      <p:pic>
        <p:nvPicPr>
          <p:cNvPr id="7" name="1.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9512" y="4515966"/>
            <a:ext cx="487363" cy="487363"/>
          </a:xfrm>
          <a:prstGeom prst="rect">
            <a:avLst/>
          </a:prstGeom>
        </p:spPr>
      </p:pic>
    </p:spTree>
    <p:extLst>
      <p:ext uri="{BB962C8B-B14F-4D97-AF65-F5344CB8AC3E}">
        <p14:creationId xmlns:p14="http://schemas.microsoft.com/office/powerpoint/2010/main" val="367889667"/>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4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repeatCount="indefinite"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691680" y="1726629"/>
            <a:ext cx="6300192" cy="1754326"/>
          </a:xfrm>
          <a:prstGeom prst="rect">
            <a:avLst/>
          </a:prstGeom>
          <a:noFill/>
        </p:spPr>
        <p:txBody>
          <a:bodyPr wrap="square" rtlCol="0">
            <a:spAutoFit/>
          </a:bodyPr>
          <a:lstStyle/>
          <a:p>
            <a:r>
              <a:rPr lang="en-US" altLang="zh-CN" dirty="0" smtClean="0"/>
              <a:t>3.</a:t>
            </a:r>
            <a:r>
              <a:rPr lang="zh-CN" altLang="en-US" dirty="0" smtClean="0"/>
              <a:t>用户</a:t>
            </a:r>
            <a:r>
              <a:rPr lang="zh-CN" altLang="en-US" dirty="0"/>
              <a:t>想要以一种特定的姿势拍照，但是细节不知道如何摆正，很难在既有的数据库里找到自己想要的那种姿势</a:t>
            </a:r>
            <a:r>
              <a:rPr lang="zh-CN" altLang="en-US" dirty="0" smtClean="0"/>
              <a:t>。</a:t>
            </a:r>
            <a:endParaRPr lang="en-US" altLang="zh-CN" dirty="0" smtClean="0"/>
          </a:p>
          <a:p>
            <a:pPr marL="285750" indent="-285750">
              <a:buFont typeface="Arial" panose="020B0604020202020204" pitchFamily="34" charset="0"/>
              <a:buChar char="•"/>
            </a:pPr>
            <a:endParaRPr lang="zh-CN" altLang="en-US" dirty="0"/>
          </a:p>
          <a:p>
            <a:r>
              <a:rPr lang="en-US" altLang="zh-CN" dirty="0" smtClean="0"/>
              <a:t>4.</a:t>
            </a:r>
            <a:r>
              <a:rPr lang="zh-CN" altLang="en-US" dirty="0" smtClean="0"/>
              <a:t>用户</a:t>
            </a:r>
            <a:r>
              <a:rPr lang="zh-CN" altLang="en-US" dirty="0"/>
              <a:t>被别人夸赞上次拍照片的</a:t>
            </a:r>
            <a:r>
              <a:rPr lang="en-US" altLang="zh-CN" dirty="0"/>
              <a:t>pose</a:t>
            </a:r>
            <a:r>
              <a:rPr lang="zh-CN" altLang="en-US" dirty="0"/>
              <a:t>很好看，想找到上次拍照时用的是哪种</a:t>
            </a:r>
            <a:r>
              <a:rPr lang="en-US" altLang="zh-CN" dirty="0"/>
              <a:t>pose</a:t>
            </a:r>
            <a:r>
              <a:rPr lang="zh-CN" altLang="en-US" dirty="0"/>
              <a:t>。</a:t>
            </a:r>
          </a:p>
          <a:p>
            <a:pPr marL="285750" indent="-285750">
              <a:buFont typeface="Arial" panose="020B0604020202020204" pitchFamily="34" charset="0"/>
              <a:buChar char="•"/>
            </a:pPr>
            <a:endParaRPr lang="zh-CN" altLang="en-US" dirty="0"/>
          </a:p>
        </p:txBody>
      </p:sp>
      <p:sp>
        <p:nvSpPr>
          <p:cNvPr id="5" name="标题 1"/>
          <p:cNvSpPr txBox="1">
            <a:spLocks/>
          </p:cNvSpPr>
          <p:nvPr/>
        </p:nvSpPr>
        <p:spPr>
          <a:xfrm>
            <a:off x="-319385" y="14312"/>
            <a:ext cx="2590056" cy="75790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3200" smtClean="0"/>
              <a:t>价值主张</a:t>
            </a:r>
            <a:endParaRPr lang="zh-CN" altLang="en-US" sz="3200" dirty="0"/>
          </a:p>
        </p:txBody>
      </p:sp>
      <p:pic>
        <p:nvPicPr>
          <p:cNvPr id="3" name="10.1.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51520" y="4443958"/>
            <a:ext cx="487363" cy="487363"/>
          </a:xfrm>
          <a:prstGeom prst="rect">
            <a:avLst/>
          </a:prstGeom>
        </p:spPr>
      </p:pic>
      <p:sp>
        <p:nvSpPr>
          <p:cNvPr id="6" name="TextBox 5"/>
          <p:cNvSpPr txBox="1"/>
          <p:nvPr/>
        </p:nvSpPr>
        <p:spPr>
          <a:xfrm>
            <a:off x="1979712" y="232348"/>
            <a:ext cx="1524776" cy="369332"/>
          </a:xfrm>
          <a:prstGeom prst="rect">
            <a:avLst/>
          </a:prstGeom>
          <a:noFill/>
        </p:spPr>
        <p:txBody>
          <a:bodyPr wrap="none" rtlCol="0">
            <a:spAutoFit/>
          </a:bodyPr>
          <a:lstStyle/>
          <a:p>
            <a:r>
              <a:rPr lang="en-US" altLang="zh-CN" dirty="0" smtClean="0"/>
              <a:t>——</a:t>
            </a:r>
            <a:r>
              <a:rPr lang="zh-CN" altLang="en-US" dirty="0" smtClean="0"/>
              <a:t>用户痛点</a:t>
            </a:r>
            <a:endParaRPr lang="zh-CN" altLang="en-US" dirty="0"/>
          </a:p>
        </p:txBody>
      </p:sp>
    </p:spTree>
    <p:extLst>
      <p:ext uri="{BB962C8B-B14F-4D97-AF65-F5344CB8AC3E}">
        <p14:creationId xmlns:p14="http://schemas.microsoft.com/office/powerpoint/2010/main" val="3339708310"/>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0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15616" y="3219822"/>
            <a:ext cx="184731" cy="369332"/>
          </a:xfrm>
          <a:prstGeom prst="rect">
            <a:avLst/>
          </a:prstGeom>
          <a:noFill/>
        </p:spPr>
        <p:txBody>
          <a:bodyPr wrap="none" rtlCol="0">
            <a:spAutoFit/>
          </a:bodyPr>
          <a:lstStyle/>
          <a:p>
            <a:endParaRPr lang="zh-CN" altLang="en-US" dirty="0"/>
          </a:p>
        </p:txBody>
      </p:sp>
      <p:sp>
        <p:nvSpPr>
          <p:cNvPr id="5" name="TextBox 4"/>
          <p:cNvSpPr txBox="1"/>
          <p:nvPr/>
        </p:nvSpPr>
        <p:spPr>
          <a:xfrm>
            <a:off x="1799691" y="1379046"/>
            <a:ext cx="5544617" cy="2862322"/>
          </a:xfrm>
          <a:prstGeom prst="rect">
            <a:avLst/>
          </a:prstGeom>
          <a:noFill/>
        </p:spPr>
        <p:txBody>
          <a:bodyPr wrap="square" rtlCol="0">
            <a:spAutoFit/>
          </a:bodyPr>
          <a:lstStyle/>
          <a:p>
            <a:endParaRPr lang="zh-CN" altLang="en-US" dirty="0"/>
          </a:p>
          <a:p>
            <a:r>
              <a:rPr lang="zh-CN" altLang="en-US" dirty="0"/>
              <a:t>调用了百度</a:t>
            </a:r>
            <a:r>
              <a:rPr lang="en-US" altLang="zh-CN" dirty="0"/>
              <a:t>AI</a:t>
            </a:r>
            <a:r>
              <a:rPr lang="zh-CN" altLang="en-US" dirty="0"/>
              <a:t>的</a:t>
            </a:r>
            <a:r>
              <a:rPr lang="zh-CN" altLang="en-US" dirty="0">
                <a:solidFill>
                  <a:srgbClr val="FF0000"/>
                </a:solidFill>
              </a:rPr>
              <a:t>人体关键点识别</a:t>
            </a:r>
            <a:r>
              <a:rPr lang="zh-CN" altLang="en-US" dirty="0"/>
              <a:t>和</a:t>
            </a:r>
            <a:r>
              <a:rPr lang="zh-CN" altLang="en-US" dirty="0">
                <a:solidFill>
                  <a:srgbClr val="FF0000"/>
                </a:solidFill>
              </a:rPr>
              <a:t>手部关键点识别</a:t>
            </a:r>
            <a:r>
              <a:rPr lang="zh-CN" altLang="en-US" dirty="0"/>
              <a:t>的</a:t>
            </a:r>
            <a:r>
              <a:rPr lang="en-US" altLang="zh-CN" dirty="0"/>
              <a:t>API</a:t>
            </a:r>
            <a:r>
              <a:rPr lang="zh-CN" altLang="en-US" dirty="0"/>
              <a:t>，当用户试拍了一张照片后，应用可对用户的肢体动作即姿势进行检测并返回人体部位关键点定位数值</a:t>
            </a:r>
            <a:r>
              <a:rPr lang="zh-CN" altLang="en-US" dirty="0" smtClean="0"/>
              <a:t>。</a:t>
            </a:r>
            <a:endParaRPr lang="en-US" altLang="zh-CN" dirty="0" smtClean="0"/>
          </a:p>
          <a:p>
            <a:pPr marL="285750" indent="-285750">
              <a:buFont typeface="Wingdings" panose="05000000000000000000" pitchFamily="2" charset="2"/>
              <a:buChar char="l"/>
            </a:pPr>
            <a:endParaRPr lang="zh-CN" altLang="en-US" dirty="0"/>
          </a:p>
          <a:p>
            <a:r>
              <a:rPr lang="zh-CN" altLang="en-US" dirty="0" smtClean="0"/>
              <a:t>用户</a:t>
            </a:r>
            <a:r>
              <a:rPr lang="zh-CN" altLang="en-US" dirty="0"/>
              <a:t>可直接按照自己习惯和喜好摆出</a:t>
            </a:r>
            <a:r>
              <a:rPr lang="en-US" altLang="zh-CN" dirty="0"/>
              <a:t>pose</a:t>
            </a:r>
            <a:r>
              <a:rPr lang="zh-CN" altLang="en-US" dirty="0"/>
              <a:t>试拍，应用自动匹配相似的网红拍照姿势，引导用户调整自身姿势使得照片更美观</a:t>
            </a:r>
            <a:r>
              <a:rPr lang="zh-CN" altLang="en-US" dirty="0" smtClean="0"/>
              <a:t>。</a:t>
            </a:r>
            <a:endParaRPr lang="en-US" altLang="zh-CN" dirty="0" smtClean="0"/>
          </a:p>
          <a:p>
            <a:pPr marL="285750" indent="-285750">
              <a:buFont typeface="Wingdings" panose="05000000000000000000" pitchFamily="2" charset="2"/>
              <a:buChar char="l"/>
            </a:pPr>
            <a:endParaRPr lang="zh-CN" altLang="en-US" dirty="0"/>
          </a:p>
          <a:p>
            <a:pPr marL="285750" indent="-285750">
              <a:buFont typeface="Wingdings" panose="05000000000000000000" pitchFamily="2" charset="2"/>
              <a:buChar char="l"/>
            </a:pPr>
            <a:endParaRPr lang="zh-CN" altLang="en-US" dirty="0"/>
          </a:p>
        </p:txBody>
      </p:sp>
      <p:sp>
        <p:nvSpPr>
          <p:cNvPr id="6" name="标题 1"/>
          <p:cNvSpPr txBox="1">
            <a:spLocks/>
          </p:cNvSpPr>
          <p:nvPr/>
        </p:nvSpPr>
        <p:spPr>
          <a:xfrm>
            <a:off x="-319385" y="14312"/>
            <a:ext cx="2590056" cy="75790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3200" smtClean="0"/>
              <a:t>价值主张</a:t>
            </a:r>
            <a:endParaRPr lang="zh-CN" altLang="en-US" sz="3200" dirty="0"/>
          </a:p>
        </p:txBody>
      </p:sp>
      <p:pic>
        <p:nvPicPr>
          <p:cNvPr id="8" name="11.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9512" y="4515966"/>
            <a:ext cx="487363" cy="487363"/>
          </a:xfrm>
          <a:prstGeom prst="rect">
            <a:avLst/>
          </a:prstGeom>
        </p:spPr>
      </p:pic>
      <p:sp>
        <p:nvSpPr>
          <p:cNvPr id="9" name="TextBox 8"/>
          <p:cNvSpPr txBox="1"/>
          <p:nvPr/>
        </p:nvSpPr>
        <p:spPr>
          <a:xfrm>
            <a:off x="2051720" y="208599"/>
            <a:ext cx="1524776" cy="369332"/>
          </a:xfrm>
          <a:prstGeom prst="rect">
            <a:avLst/>
          </a:prstGeom>
          <a:noFill/>
        </p:spPr>
        <p:txBody>
          <a:bodyPr wrap="none" rtlCol="0">
            <a:spAutoFit/>
          </a:bodyPr>
          <a:lstStyle/>
          <a:p>
            <a:r>
              <a:rPr lang="en-US" altLang="zh-CN" dirty="0" smtClean="0"/>
              <a:t>——</a:t>
            </a:r>
            <a:r>
              <a:rPr lang="zh-CN" altLang="en-US" dirty="0" smtClean="0"/>
              <a:t>加值宣言</a:t>
            </a:r>
            <a:endParaRPr lang="zh-CN" altLang="en-US" dirty="0"/>
          </a:p>
        </p:txBody>
      </p:sp>
    </p:spTree>
    <p:extLst>
      <p:ext uri="{BB962C8B-B14F-4D97-AF65-F5344CB8AC3E}">
        <p14:creationId xmlns:p14="http://schemas.microsoft.com/office/powerpoint/2010/main" val="513487678"/>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76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41376" y="2283718"/>
            <a:ext cx="6624735" cy="1477328"/>
          </a:xfrm>
          <a:prstGeom prst="rect">
            <a:avLst/>
          </a:prstGeom>
          <a:noFill/>
        </p:spPr>
        <p:txBody>
          <a:bodyPr wrap="square" rtlCol="0">
            <a:spAutoFit/>
          </a:bodyPr>
          <a:lstStyle/>
          <a:p>
            <a:r>
              <a:rPr lang="zh-CN" altLang="en-US" dirty="0" smtClean="0"/>
              <a:t>识别</a:t>
            </a:r>
            <a:r>
              <a:rPr lang="zh-CN" altLang="en-US" dirty="0"/>
              <a:t>用户的试拍照片返回人体部位关键点定位数值，以用户试拍照片为基础，并在应用内已存数据中自动匹配，推荐给用户最佳相似的拍照姿势引导修正。更快让用户的个性化需求得以实现，同时获得更好的拍照体验。。</a:t>
            </a:r>
          </a:p>
          <a:p>
            <a:endParaRPr lang="zh-CN" altLang="en-US" dirty="0"/>
          </a:p>
        </p:txBody>
      </p:sp>
      <p:sp>
        <p:nvSpPr>
          <p:cNvPr id="6" name="标题 1"/>
          <p:cNvSpPr>
            <a:spLocks noGrp="1"/>
          </p:cNvSpPr>
          <p:nvPr>
            <p:ph type="ctrTitle"/>
          </p:nvPr>
        </p:nvSpPr>
        <p:spPr>
          <a:xfrm>
            <a:off x="-319385" y="14312"/>
            <a:ext cx="2590056" cy="757907"/>
          </a:xfrm>
        </p:spPr>
        <p:txBody>
          <a:bodyPr>
            <a:normAutofit/>
          </a:bodyPr>
          <a:lstStyle/>
          <a:p>
            <a:r>
              <a:rPr lang="zh-CN" altLang="en-US" sz="3200" dirty="0" smtClean="0"/>
              <a:t>价值</a:t>
            </a:r>
            <a:r>
              <a:rPr lang="zh-CN" altLang="en-US" sz="3200" dirty="0" smtClean="0"/>
              <a:t>主张</a:t>
            </a:r>
            <a:endParaRPr lang="zh-CN" altLang="en-US" sz="3200" dirty="0"/>
          </a:p>
        </p:txBody>
      </p:sp>
      <p:sp>
        <p:nvSpPr>
          <p:cNvPr id="2" name="矩形 1"/>
          <p:cNvSpPr/>
          <p:nvPr/>
        </p:nvSpPr>
        <p:spPr>
          <a:xfrm>
            <a:off x="1241376" y="1347614"/>
            <a:ext cx="6700256" cy="646331"/>
          </a:xfrm>
          <a:prstGeom prst="rect">
            <a:avLst/>
          </a:prstGeom>
        </p:spPr>
        <p:txBody>
          <a:bodyPr wrap="square">
            <a:spAutoFit/>
          </a:bodyPr>
          <a:lstStyle/>
          <a:p>
            <a:r>
              <a:rPr lang="zh-CN" altLang="en-US" dirty="0" smtClean="0"/>
              <a:t>应用</a:t>
            </a:r>
            <a:r>
              <a:rPr lang="zh-CN" altLang="en-US" dirty="0"/>
              <a:t>自动储存用户使用过的</a:t>
            </a:r>
            <a:r>
              <a:rPr lang="en-US" altLang="zh-CN" dirty="0"/>
              <a:t>pose</a:t>
            </a:r>
            <a:r>
              <a:rPr lang="zh-CN" altLang="en-US" dirty="0"/>
              <a:t>数据，推荐系统会在下一次用户使用时推荐被使用次数最多的姿势。节省下次挑选</a:t>
            </a:r>
            <a:r>
              <a:rPr lang="zh-CN" altLang="en-US" dirty="0" smtClean="0"/>
              <a:t>时间。</a:t>
            </a:r>
            <a:endParaRPr lang="zh-CN" altLang="en-US" dirty="0"/>
          </a:p>
        </p:txBody>
      </p:sp>
      <p:pic>
        <p:nvPicPr>
          <p:cNvPr id="7" name="12.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51520" y="4371950"/>
            <a:ext cx="487363" cy="487363"/>
          </a:xfrm>
          <a:prstGeom prst="rect">
            <a:avLst/>
          </a:prstGeom>
        </p:spPr>
      </p:pic>
      <p:sp>
        <p:nvSpPr>
          <p:cNvPr id="8" name="TextBox 7"/>
          <p:cNvSpPr txBox="1"/>
          <p:nvPr/>
        </p:nvSpPr>
        <p:spPr>
          <a:xfrm>
            <a:off x="2051720" y="208599"/>
            <a:ext cx="1524776" cy="369332"/>
          </a:xfrm>
          <a:prstGeom prst="rect">
            <a:avLst/>
          </a:prstGeom>
          <a:noFill/>
        </p:spPr>
        <p:txBody>
          <a:bodyPr wrap="none" rtlCol="0">
            <a:spAutoFit/>
          </a:bodyPr>
          <a:lstStyle/>
          <a:p>
            <a:r>
              <a:rPr lang="en-US" altLang="zh-CN" dirty="0" smtClean="0"/>
              <a:t>——</a:t>
            </a:r>
            <a:r>
              <a:rPr lang="zh-CN" altLang="en-US" dirty="0" smtClean="0"/>
              <a:t>加值宣言</a:t>
            </a:r>
            <a:endParaRPr lang="zh-CN" altLang="en-US" dirty="0"/>
          </a:p>
        </p:txBody>
      </p:sp>
    </p:spTree>
    <p:extLst>
      <p:ext uri="{BB962C8B-B14F-4D97-AF65-F5344CB8AC3E}">
        <p14:creationId xmlns:p14="http://schemas.microsoft.com/office/powerpoint/2010/main" val="513487678"/>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07504" y="123478"/>
            <a:ext cx="4246240" cy="829915"/>
          </a:xfrm>
        </p:spPr>
        <p:txBody>
          <a:bodyPr>
            <a:normAutofit/>
          </a:bodyPr>
          <a:lstStyle/>
          <a:p>
            <a:pPr algn="l"/>
            <a:r>
              <a:rPr lang="zh-CN" altLang="en-US" sz="2800" dirty="0" smtClean="0"/>
              <a:t>产品架构图</a:t>
            </a:r>
            <a:endParaRPr lang="zh-CN" altLang="en-US" sz="2800" dirty="0"/>
          </a:p>
        </p:txBody>
      </p:sp>
      <p:pic>
        <p:nvPicPr>
          <p:cNvPr id="3074" name="Picture 2" descr="C:\Users\admin\Desktop\apiPRD\原型\Pose帮拍产品及功能结构图.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7324" y="1059582"/>
            <a:ext cx="8769351" cy="2736850"/>
          </a:xfrm>
          <a:prstGeom prst="rect">
            <a:avLst/>
          </a:prstGeom>
          <a:noFill/>
          <a:extLst>
            <a:ext uri="{909E8E84-426E-40DD-AFC4-6F175D3DCCD1}">
              <a14:hiddenFill xmlns:a14="http://schemas.microsoft.com/office/drawing/2010/main">
                <a:solidFill>
                  <a:srgbClr val="FFFFFF"/>
                </a:solidFill>
              </a14:hiddenFill>
            </a:ext>
          </a:extLst>
        </p:spPr>
      </p:pic>
      <p:pic>
        <p:nvPicPr>
          <p:cNvPr id="4" name="13.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1520" y="4443958"/>
            <a:ext cx="487363" cy="487363"/>
          </a:xfrm>
          <a:prstGeom prst="rect">
            <a:avLst/>
          </a:prstGeom>
        </p:spPr>
      </p:pic>
    </p:spTree>
    <p:extLst>
      <p:ext uri="{BB962C8B-B14F-4D97-AF65-F5344CB8AC3E}">
        <p14:creationId xmlns:p14="http://schemas.microsoft.com/office/powerpoint/2010/main" val="513487678"/>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7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0" y="123478"/>
            <a:ext cx="2158008" cy="757907"/>
          </a:xfrm>
        </p:spPr>
        <p:txBody>
          <a:bodyPr>
            <a:normAutofit/>
          </a:bodyPr>
          <a:lstStyle/>
          <a:p>
            <a:r>
              <a:rPr lang="zh-CN" altLang="en-US" sz="2800" dirty="0" smtClean="0"/>
              <a:t>原型展示</a:t>
            </a:r>
            <a:endParaRPr lang="zh-CN" altLang="en-US" sz="2800" dirty="0"/>
          </a:p>
        </p:txBody>
      </p:sp>
      <p:sp>
        <p:nvSpPr>
          <p:cNvPr id="4" name="TextBox 3"/>
          <p:cNvSpPr txBox="1"/>
          <p:nvPr/>
        </p:nvSpPr>
        <p:spPr>
          <a:xfrm>
            <a:off x="539551" y="1419622"/>
            <a:ext cx="3744416" cy="2862322"/>
          </a:xfrm>
          <a:prstGeom prst="rect">
            <a:avLst/>
          </a:prstGeom>
          <a:noFill/>
        </p:spPr>
        <p:txBody>
          <a:bodyPr wrap="square" rtlCol="0">
            <a:spAutoFit/>
          </a:bodyPr>
          <a:lstStyle/>
          <a:p>
            <a:r>
              <a:rPr lang="en-US" altLang="zh-CN" b="1" dirty="0"/>
              <a:t>Pose</a:t>
            </a:r>
            <a:r>
              <a:rPr lang="zh-CN" altLang="en-US" b="1" dirty="0"/>
              <a:t>帮拍主页面</a:t>
            </a:r>
            <a:r>
              <a:rPr lang="en-US" altLang="zh-CN" dirty="0"/>
              <a:t>——</a:t>
            </a:r>
            <a:r>
              <a:rPr lang="zh-CN" altLang="en-US" dirty="0"/>
              <a:t>拍照功能</a:t>
            </a:r>
            <a:br>
              <a:rPr lang="zh-CN" altLang="en-US" dirty="0"/>
            </a:br>
            <a:r>
              <a:rPr lang="zh-CN" altLang="en-US" dirty="0"/>
              <a:t>用户进入该应用后可开始拍照，并有</a:t>
            </a:r>
            <a:r>
              <a:rPr lang="en-US" altLang="zh-CN" dirty="0"/>
              <a:t>【</a:t>
            </a:r>
            <a:r>
              <a:rPr lang="zh-CN" altLang="en-US" dirty="0"/>
              <a:t>姿势</a:t>
            </a:r>
            <a:r>
              <a:rPr lang="en-US" altLang="zh-CN" dirty="0"/>
              <a:t>】</a:t>
            </a:r>
            <a:r>
              <a:rPr lang="zh-CN" altLang="en-US" dirty="0"/>
              <a:t>、</a:t>
            </a:r>
            <a:r>
              <a:rPr lang="en-US" altLang="zh-CN" dirty="0"/>
              <a:t>【</a:t>
            </a:r>
            <a:r>
              <a:rPr lang="zh-CN" altLang="en-US" dirty="0"/>
              <a:t>滤镜</a:t>
            </a:r>
            <a:r>
              <a:rPr lang="en-US" altLang="zh-CN" dirty="0"/>
              <a:t>】</a:t>
            </a:r>
            <a:r>
              <a:rPr lang="zh-CN" altLang="en-US" dirty="0"/>
              <a:t>、设置、镜头翻转、图库这些功能选择</a:t>
            </a:r>
            <a:r>
              <a:rPr lang="zh-CN" altLang="en-US" dirty="0" smtClean="0"/>
              <a:t>。</a:t>
            </a:r>
            <a:endParaRPr lang="en-US" altLang="zh-CN" dirty="0" smtClean="0"/>
          </a:p>
          <a:p>
            <a:endParaRPr lang="en-US" altLang="zh-CN" dirty="0"/>
          </a:p>
          <a:p>
            <a:r>
              <a:rPr lang="zh-CN" altLang="en-US" dirty="0"/>
              <a:t>点击主页面的</a:t>
            </a:r>
            <a:r>
              <a:rPr lang="en-US" altLang="zh-CN" dirty="0"/>
              <a:t>【</a:t>
            </a:r>
            <a:r>
              <a:rPr lang="zh-CN" altLang="en-US" dirty="0"/>
              <a:t>拍照</a:t>
            </a:r>
            <a:r>
              <a:rPr lang="en-US" altLang="zh-CN" dirty="0"/>
              <a:t>】</a:t>
            </a:r>
            <a:r>
              <a:rPr lang="zh-CN" altLang="en-US" dirty="0"/>
              <a:t>键，拍下当前照片，后用户可选择手动收藏、保存照片、分享照片，不喜欢这张照片可不保存返回。</a:t>
            </a:r>
          </a:p>
          <a:p>
            <a:endParaRPr lang="zh-CN" altLang="en-US" dirty="0"/>
          </a:p>
        </p:txBody>
      </p:sp>
      <p:pic>
        <p:nvPicPr>
          <p:cNvPr id="4098" name="Picture 2" descr="C:\Users\admin\Desktop\apiPRD\原型\图片\主页面.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20072" y="267494"/>
            <a:ext cx="2852666" cy="4770142"/>
          </a:xfrm>
          <a:prstGeom prst="rect">
            <a:avLst/>
          </a:prstGeom>
          <a:noFill/>
          <a:extLst>
            <a:ext uri="{909E8E84-426E-40DD-AFC4-6F175D3DCCD1}">
              <a14:hiddenFill xmlns:a14="http://schemas.microsoft.com/office/drawing/2010/main">
                <a:solidFill>
                  <a:srgbClr val="FFFFFF"/>
                </a:solidFill>
              </a14:hiddenFill>
            </a:ext>
          </a:extLst>
        </p:spPr>
      </p:pic>
      <p:pic>
        <p:nvPicPr>
          <p:cNvPr id="5" name="14.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9512" y="4443958"/>
            <a:ext cx="487363" cy="487363"/>
          </a:xfrm>
          <a:prstGeom prst="rect">
            <a:avLst/>
          </a:prstGeom>
        </p:spPr>
      </p:pic>
    </p:spTree>
    <p:extLst>
      <p:ext uri="{BB962C8B-B14F-4D97-AF65-F5344CB8AC3E}">
        <p14:creationId xmlns:p14="http://schemas.microsoft.com/office/powerpoint/2010/main" val="513487678"/>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2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0" y="123478"/>
            <a:ext cx="2158008" cy="75790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800" dirty="0" smtClean="0"/>
              <a:t>原型展示</a:t>
            </a:r>
            <a:endParaRPr lang="zh-CN" altLang="en-US" sz="2800" dirty="0"/>
          </a:p>
        </p:txBody>
      </p:sp>
      <p:sp>
        <p:nvSpPr>
          <p:cNvPr id="5" name="TextBox 4"/>
          <p:cNvSpPr txBox="1"/>
          <p:nvPr/>
        </p:nvSpPr>
        <p:spPr>
          <a:xfrm>
            <a:off x="683568" y="871254"/>
            <a:ext cx="3312368" cy="3416320"/>
          </a:xfrm>
          <a:prstGeom prst="rect">
            <a:avLst/>
          </a:prstGeom>
          <a:noFill/>
        </p:spPr>
        <p:txBody>
          <a:bodyPr wrap="square" rtlCol="0">
            <a:spAutoFit/>
          </a:bodyPr>
          <a:lstStyle/>
          <a:p>
            <a:r>
              <a:rPr lang="zh-CN" altLang="en-US" b="1" dirty="0"/>
              <a:t>识别、推荐</a:t>
            </a:r>
            <a:r>
              <a:rPr lang="en-US" altLang="zh-CN" b="1" dirty="0"/>
              <a:t>pose</a:t>
            </a:r>
            <a:r>
              <a:rPr lang="zh-CN" altLang="en-US" b="1" dirty="0"/>
              <a:t>页面</a:t>
            </a:r>
            <a:r>
              <a:rPr lang="en-US" altLang="zh-CN" dirty="0"/>
              <a:t>——</a:t>
            </a:r>
            <a:r>
              <a:rPr lang="zh-CN" altLang="en-US" dirty="0"/>
              <a:t>识别图像并返回关键点数值，在</a:t>
            </a:r>
            <a:r>
              <a:rPr lang="en-US" altLang="zh-CN" dirty="0"/>
              <a:t>pose</a:t>
            </a:r>
            <a:r>
              <a:rPr lang="zh-CN" altLang="en-US" dirty="0"/>
              <a:t>库里推荐最合适的给用户</a:t>
            </a:r>
            <a:br>
              <a:rPr lang="zh-CN" altLang="en-US" dirty="0"/>
            </a:br>
            <a:r>
              <a:rPr lang="zh-CN" altLang="en-US" dirty="0"/>
              <a:t>用户按下拍照键后，可单击</a:t>
            </a:r>
            <a:r>
              <a:rPr lang="en-US" altLang="zh-CN" dirty="0"/>
              <a:t>【</a:t>
            </a:r>
            <a:r>
              <a:rPr lang="zh-CN" altLang="en-US" dirty="0"/>
              <a:t>识别</a:t>
            </a:r>
            <a:r>
              <a:rPr lang="en-US" altLang="zh-CN" dirty="0"/>
              <a:t>】</a:t>
            </a:r>
            <a:r>
              <a:rPr lang="zh-CN" altLang="en-US" dirty="0"/>
              <a:t>，应用开始识别该照片并返回关键点数值，以线框表现。用户可自主开启</a:t>
            </a:r>
            <a:r>
              <a:rPr lang="en-US" altLang="zh-CN" dirty="0"/>
              <a:t>/</a:t>
            </a:r>
            <a:r>
              <a:rPr lang="zh-CN" altLang="en-US" dirty="0"/>
              <a:t>关闭线框</a:t>
            </a:r>
            <a:r>
              <a:rPr lang="zh-CN" altLang="en-US" dirty="0" smtClean="0"/>
              <a:t>。应用</a:t>
            </a:r>
            <a:r>
              <a:rPr lang="zh-CN" altLang="en-US" dirty="0"/>
              <a:t>获取用户照片的人体关键点数值，与库中的</a:t>
            </a:r>
            <a:r>
              <a:rPr lang="en-US" altLang="zh-CN" dirty="0"/>
              <a:t>pose</a:t>
            </a:r>
            <a:r>
              <a:rPr lang="zh-CN" altLang="en-US" dirty="0"/>
              <a:t>比对，匹配出相近的</a:t>
            </a:r>
            <a:r>
              <a:rPr lang="en-US" altLang="zh-CN" dirty="0" smtClean="0"/>
              <a:t>pose</a:t>
            </a:r>
            <a:r>
              <a:rPr lang="zh-CN" altLang="en-US" dirty="0" smtClean="0"/>
              <a:t>优先</a:t>
            </a:r>
            <a:r>
              <a:rPr lang="zh-CN" altLang="en-US" dirty="0"/>
              <a:t>推荐给用户选择。用户同样可以自主选择使用某一个</a:t>
            </a:r>
            <a:r>
              <a:rPr lang="en-US" altLang="zh-CN" dirty="0"/>
              <a:t>pose</a:t>
            </a:r>
            <a:r>
              <a:rPr lang="zh-CN" altLang="en-US" dirty="0"/>
              <a:t>。</a:t>
            </a:r>
          </a:p>
        </p:txBody>
      </p:sp>
      <p:pic>
        <p:nvPicPr>
          <p:cNvPr id="6146" name="Picture 2" descr="C:\Users\admin\Desktop\apiPRD\原型\图片\已推荐.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4088" y="891904"/>
            <a:ext cx="2196602" cy="367139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907704" y="317765"/>
            <a:ext cx="1524776" cy="369332"/>
          </a:xfrm>
          <a:prstGeom prst="rect">
            <a:avLst/>
          </a:prstGeom>
          <a:noFill/>
        </p:spPr>
        <p:txBody>
          <a:bodyPr wrap="none" rtlCol="0">
            <a:spAutoFit/>
          </a:bodyPr>
          <a:lstStyle/>
          <a:p>
            <a:r>
              <a:rPr lang="en-US" altLang="zh-CN" dirty="0" smtClean="0">
                <a:solidFill>
                  <a:srgbClr val="FF0000"/>
                </a:solidFill>
              </a:rPr>
              <a:t>——</a:t>
            </a:r>
            <a:r>
              <a:rPr lang="zh-CN" altLang="en-US" dirty="0" smtClean="0">
                <a:solidFill>
                  <a:srgbClr val="FF0000"/>
                </a:solidFill>
              </a:rPr>
              <a:t>核心功能</a:t>
            </a:r>
            <a:endParaRPr lang="zh-CN" altLang="en-US" dirty="0">
              <a:solidFill>
                <a:srgbClr val="FF0000"/>
              </a:solidFill>
            </a:endParaRPr>
          </a:p>
        </p:txBody>
      </p:sp>
      <p:pic>
        <p:nvPicPr>
          <p:cNvPr id="3" name="15.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6205" y="4515966"/>
            <a:ext cx="487363" cy="487363"/>
          </a:xfrm>
          <a:prstGeom prst="rect">
            <a:avLst/>
          </a:prstGeom>
        </p:spPr>
      </p:pic>
    </p:spTree>
    <p:extLst>
      <p:ext uri="{BB962C8B-B14F-4D97-AF65-F5344CB8AC3E}">
        <p14:creationId xmlns:p14="http://schemas.microsoft.com/office/powerpoint/2010/main" val="513487678"/>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7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11560" y="915566"/>
            <a:ext cx="3312368" cy="3693319"/>
          </a:xfrm>
          <a:prstGeom prst="rect">
            <a:avLst/>
          </a:prstGeom>
          <a:noFill/>
        </p:spPr>
        <p:txBody>
          <a:bodyPr wrap="square" rtlCol="0">
            <a:spAutoFit/>
          </a:bodyPr>
          <a:lstStyle/>
          <a:p>
            <a:r>
              <a:rPr lang="en-US" altLang="zh-CN" b="1" dirty="0"/>
              <a:t>pose</a:t>
            </a:r>
            <a:r>
              <a:rPr lang="zh-CN" altLang="en-US" b="1" dirty="0"/>
              <a:t>库</a:t>
            </a:r>
            <a:r>
              <a:rPr lang="en-US" altLang="zh-CN" dirty="0"/>
              <a:t>——</a:t>
            </a:r>
            <a:r>
              <a:rPr lang="zh-CN" altLang="en-US" dirty="0"/>
              <a:t>用户自主选择心仪的</a:t>
            </a:r>
            <a:r>
              <a:rPr lang="en-US" altLang="zh-CN" dirty="0"/>
              <a:t>pose</a:t>
            </a:r>
            <a:r>
              <a:rPr lang="zh-CN" altLang="en-US" dirty="0"/>
              <a:t/>
            </a:r>
            <a:br>
              <a:rPr lang="zh-CN" altLang="en-US" dirty="0"/>
            </a:br>
            <a:r>
              <a:rPr lang="zh-CN" altLang="en-US" dirty="0"/>
              <a:t>点击主页面的</a:t>
            </a:r>
            <a:r>
              <a:rPr lang="en-US" altLang="zh-CN" dirty="0"/>
              <a:t>【</a:t>
            </a:r>
            <a:r>
              <a:rPr lang="zh-CN" altLang="en-US" dirty="0"/>
              <a:t>姿势</a:t>
            </a:r>
            <a:r>
              <a:rPr lang="en-US" altLang="zh-CN" dirty="0"/>
              <a:t>】</a:t>
            </a:r>
            <a:r>
              <a:rPr lang="zh-CN" altLang="en-US" dirty="0"/>
              <a:t>，页面下方弹出收录的</a:t>
            </a:r>
            <a:r>
              <a:rPr lang="en-US" altLang="zh-CN" dirty="0"/>
              <a:t>pose</a:t>
            </a:r>
            <a:r>
              <a:rPr lang="zh-CN" altLang="en-US" dirty="0"/>
              <a:t>库。“常用”：用户历史使用过的</a:t>
            </a:r>
            <a:r>
              <a:rPr lang="en-US" altLang="zh-CN" dirty="0"/>
              <a:t>pose</a:t>
            </a:r>
            <a:r>
              <a:rPr lang="zh-CN" altLang="en-US" dirty="0"/>
              <a:t>，可快速找到之前用过的</a:t>
            </a:r>
            <a:r>
              <a:rPr lang="en-US" altLang="zh-CN" dirty="0"/>
              <a:t>pose</a:t>
            </a:r>
            <a:r>
              <a:rPr lang="zh-CN" altLang="en-US" dirty="0"/>
              <a:t>。“爱心”：用户手动收藏的</a:t>
            </a:r>
            <a:r>
              <a:rPr lang="en-US" altLang="zh-CN" dirty="0"/>
              <a:t>pose</a:t>
            </a:r>
            <a:r>
              <a:rPr lang="zh-CN" altLang="en-US" dirty="0"/>
              <a:t>。</a:t>
            </a:r>
            <a:r>
              <a:rPr lang="zh-CN" altLang="en-US" i="1" dirty="0">
                <a:solidFill>
                  <a:schemeClr val="accent1"/>
                </a:solidFill>
              </a:rPr>
              <a:t>以上两个分类皆为帮助用户节省挑选的时间</a:t>
            </a:r>
            <a:r>
              <a:rPr lang="zh-CN" altLang="en-US" dirty="0">
                <a:solidFill>
                  <a:schemeClr val="accent1"/>
                </a:solidFill>
              </a:rPr>
              <a:t> </a:t>
            </a:r>
            <a:r>
              <a:rPr lang="zh-CN" altLang="en-US" dirty="0"/>
              <a:t>“自拍”、“日常”、“街拍”</a:t>
            </a:r>
            <a:r>
              <a:rPr lang="en-US" altLang="zh-CN" dirty="0"/>
              <a:t>……</a:t>
            </a:r>
            <a:r>
              <a:rPr lang="zh-CN" altLang="en-US" dirty="0"/>
              <a:t>：</a:t>
            </a:r>
            <a:r>
              <a:rPr lang="en-US" altLang="zh-CN" dirty="0"/>
              <a:t>pose</a:t>
            </a:r>
            <a:r>
              <a:rPr lang="zh-CN" altLang="en-US" dirty="0"/>
              <a:t>库中收录的</a:t>
            </a:r>
            <a:r>
              <a:rPr lang="en-US" altLang="zh-CN" dirty="0"/>
              <a:t>pose</a:t>
            </a:r>
            <a:r>
              <a:rPr lang="zh-CN" altLang="en-US" dirty="0"/>
              <a:t>，按使用场景分类，用户可根据当前场景选择分类。 </a:t>
            </a:r>
          </a:p>
        </p:txBody>
      </p:sp>
      <p:sp>
        <p:nvSpPr>
          <p:cNvPr id="5" name="标题 1"/>
          <p:cNvSpPr txBox="1">
            <a:spLocks/>
          </p:cNvSpPr>
          <p:nvPr/>
        </p:nvSpPr>
        <p:spPr>
          <a:xfrm>
            <a:off x="0" y="123478"/>
            <a:ext cx="2158008" cy="75790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2800" dirty="0" smtClean="0"/>
              <a:t>原型展示</a:t>
            </a:r>
            <a:endParaRPr lang="zh-CN" altLang="en-US" sz="2800" dirty="0"/>
          </a:p>
        </p:txBody>
      </p:sp>
      <p:pic>
        <p:nvPicPr>
          <p:cNvPr id="7170" name="Picture 2" descr="C:\Users\admin\Desktop\apiPRD\原型\图片\pose库.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36096" y="915566"/>
            <a:ext cx="2148994" cy="3591745"/>
          </a:xfrm>
          <a:prstGeom prst="rect">
            <a:avLst/>
          </a:prstGeom>
          <a:noFill/>
          <a:extLst>
            <a:ext uri="{909E8E84-426E-40DD-AFC4-6F175D3DCCD1}">
              <a14:hiddenFill xmlns:a14="http://schemas.microsoft.com/office/drawing/2010/main">
                <a:solidFill>
                  <a:srgbClr val="FFFFFF"/>
                </a:solidFill>
              </a14:hiddenFill>
            </a:ext>
          </a:extLst>
        </p:spPr>
      </p:pic>
      <p:pic>
        <p:nvPicPr>
          <p:cNvPr id="3" name="16.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1520" y="4507311"/>
            <a:ext cx="487363" cy="487363"/>
          </a:xfrm>
          <a:prstGeom prst="rect">
            <a:avLst/>
          </a:prstGeom>
        </p:spPr>
      </p:pic>
    </p:spTree>
    <p:extLst>
      <p:ext uri="{BB962C8B-B14F-4D97-AF65-F5344CB8AC3E}">
        <p14:creationId xmlns:p14="http://schemas.microsoft.com/office/powerpoint/2010/main" val="513487678"/>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8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5740" y="267494"/>
            <a:ext cx="4534272" cy="613891"/>
          </a:xfrm>
        </p:spPr>
        <p:txBody>
          <a:bodyPr>
            <a:noAutofit/>
          </a:bodyPr>
          <a:lstStyle/>
          <a:p>
            <a:r>
              <a:rPr lang="zh-CN" altLang="en-US" sz="2800" dirty="0"/>
              <a:t>人工智能概率性与用户痛点</a:t>
            </a:r>
            <a:br>
              <a:rPr lang="zh-CN" altLang="en-US" sz="2800" dirty="0"/>
            </a:br>
            <a:endParaRPr lang="zh-CN" altLang="en-US" sz="2800" dirty="0"/>
          </a:p>
        </p:txBody>
      </p:sp>
      <p:sp>
        <p:nvSpPr>
          <p:cNvPr id="4" name="TextBox 3"/>
          <p:cNvSpPr txBox="1"/>
          <p:nvPr/>
        </p:nvSpPr>
        <p:spPr>
          <a:xfrm>
            <a:off x="1727684" y="1417588"/>
            <a:ext cx="5688632" cy="2308324"/>
          </a:xfrm>
          <a:prstGeom prst="rect">
            <a:avLst/>
          </a:prstGeom>
          <a:noFill/>
        </p:spPr>
        <p:txBody>
          <a:bodyPr wrap="square" rtlCol="0">
            <a:spAutoFit/>
          </a:bodyPr>
          <a:lstStyle/>
          <a:p>
            <a:r>
              <a:rPr lang="zh-CN" altLang="en-US" dirty="0" smtClean="0"/>
              <a:t>百</a:t>
            </a:r>
            <a:r>
              <a:rPr lang="zh-CN" altLang="en-US" dirty="0"/>
              <a:t>度</a:t>
            </a:r>
            <a:r>
              <a:rPr lang="en-US" altLang="zh-CN" dirty="0"/>
              <a:t>AI</a:t>
            </a:r>
            <a:r>
              <a:rPr lang="zh-CN" altLang="en-US" dirty="0"/>
              <a:t>人体分析的手部关键点识别和人体关键点识别分别可识别图像中所有手部、人体位置，精确定位手部、人体关键点并返回关节节点的坐标信息</a:t>
            </a:r>
            <a:r>
              <a:rPr lang="zh-CN" altLang="en-US" dirty="0" smtClean="0"/>
              <a:t>。</a:t>
            </a:r>
            <a:endParaRPr lang="en-US" altLang="zh-CN" dirty="0" smtClean="0"/>
          </a:p>
          <a:p>
            <a:r>
              <a:rPr lang="zh-CN" altLang="en-US" dirty="0"/>
              <a:t/>
            </a:r>
            <a:br>
              <a:rPr lang="zh-CN" altLang="en-US" dirty="0"/>
            </a:br>
            <a:r>
              <a:rPr lang="en-US" altLang="zh-CN" dirty="0"/>
              <a:t>Face++</a:t>
            </a:r>
            <a:r>
              <a:rPr lang="zh-CN" altLang="en-US" dirty="0"/>
              <a:t>的人体关键点技术可定位并返回人体各部位关键点坐标位置，可进行动作分类和行为识别</a:t>
            </a:r>
            <a:r>
              <a:rPr lang="zh-CN" altLang="en-US" dirty="0" smtClean="0"/>
              <a:t>。</a:t>
            </a:r>
            <a:endParaRPr lang="en-US" altLang="zh-CN" dirty="0" smtClean="0"/>
          </a:p>
          <a:p>
            <a:r>
              <a:rPr lang="zh-CN" altLang="en-US" dirty="0"/>
              <a:t/>
            </a:r>
            <a:br>
              <a:rPr lang="zh-CN" altLang="en-US" dirty="0"/>
            </a:br>
            <a:endParaRPr lang="zh-CN" altLang="en-US" dirty="0"/>
          </a:p>
        </p:txBody>
      </p:sp>
      <p:pic>
        <p:nvPicPr>
          <p:cNvPr id="5" name="17.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9512" y="4371950"/>
            <a:ext cx="487363" cy="487363"/>
          </a:xfrm>
          <a:prstGeom prst="rect">
            <a:avLst/>
          </a:prstGeom>
        </p:spPr>
      </p:pic>
    </p:spTree>
    <p:extLst>
      <p:ext uri="{BB962C8B-B14F-4D97-AF65-F5344CB8AC3E}">
        <p14:creationId xmlns:p14="http://schemas.microsoft.com/office/powerpoint/2010/main" val="513487678"/>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32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5740" y="267494"/>
            <a:ext cx="4534272" cy="613891"/>
          </a:xfrm>
        </p:spPr>
        <p:txBody>
          <a:bodyPr>
            <a:noAutofit/>
          </a:bodyPr>
          <a:lstStyle/>
          <a:p>
            <a:r>
              <a:rPr lang="zh-CN" altLang="en-US" sz="2800" dirty="0"/>
              <a:t>人工智能概率性与用户痛点</a:t>
            </a:r>
            <a:br>
              <a:rPr lang="zh-CN" altLang="en-US" sz="2800" dirty="0"/>
            </a:br>
            <a:endParaRPr lang="zh-CN" altLang="en-US" sz="2800" dirty="0"/>
          </a:p>
        </p:txBody>
      </p:sp>
      <p:sp>
        <p:nvSpPr>
          <p:cNvPr id="4" name="TextBox 3"/>
          <p:cNvSpPr txBox="1"/>
          <p:nvPr/>
        </p:nvSpPr>
        <p:spPr>
          <a:xfrm>
            <a:off x="1547664" y="1875033"/>
            <a:ext cx="5904656" cy="1477328"/>
          </a:xfrm>
          <a:prstGeom prst="rect">
            <a:avLst/>
          </a:prstGeom>
          <a:noFill/>
        </p:spPr>
        <p:txBody>
          <a:bodyPr wrap="square" rtlCol="0">
            <a:spAutoFit/>
          </a:bodyPr>
          <a:lstStyle/>
          <a:p>
            <a:r>
              <a:rPr lang="zh-CN" altLang="en-US" dirty="0"/>
              <a:t/>
            </a:r>
            <a:br>
              <a:rPr lang="zh-CN" altLang="en-US" dirty="0"/>
            </a:br>
            <a:r>
              <a:rPr lang="zh-CN" altLang="en-US" dirty="0"/>
              <a:t>错误概率：应用支持多人拍照，可识别和储存多人人体部位关键点的坐标位置，因此一台应用中历史储存的信息就不止机主用户一个人，在推荐历史</a:t>
            </a:r>
            <a:r>
              <a:rPr lang="en-US" altLang="zh-CN" dirty="0"/>
              <a:t>pose</a:t>
            </a:r>
            <a:r>
              <a:rPr lang="zh-CN" altLang="en-US" dirty="0"/>
              <a:t>时可能会出现非该用户的他人信息</a:t>
            </a:r>
            <a:r>
              <a:rPr lang="zh-CN" altLang="en-US" dirty="0" smtClean="0"/>
              <a:t>。</a:t>
            </a:r>
            <a:endParaRPr lang="zh-CN" altLang="en-US" dirty="0"/>
          </a:p>
        </p:txBody>
      </p:sp>
      <p:pic>
        <p:nvPicPr>
          <p:cNvPr id="7" name="18.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23528" y="4515966"/>
            <a:ext cx="487363" cy="487363"/>
          </a:xfrm>
          <a:prstGeom prst="rect">
            <a:avLst/>
          </a:prstGeom>
        </p:spPr>
      </p:pic>
    </p:spTree>
    <p:extLst>
      <p:ext uri="{BB962C8B-B14F-4D97-AF65-F5344CB8AC3E}">
        <p14:creationId xmlns:p14="http://schemas.microsoft.com/office/powerpoint/2010/main" val="3529281741"/>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04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5740" y="267494"/>
            <a:ext cx="4534272" cy="613891"/>
          </a:xfrm>
        </p:spPr>
        <p:txBody>
          <a:bodyPr>
            <a:noAutofit/>
          </a:bodyPr>
          <a:lstStyle/>
          <a:p>
            <a:r>
              <a:rPr lang="zh-CN" altLang="en-US" sz="2800" dirty="0"/>
              <a:t>人工智能概率性与用户痛点</a:t>
            </a:r>
            <a:br>
              <a:rPr lang="zh-CN" altLang="en-US" sz="2800" dirty="0"/>
            </a:br>
            <a:endParaRPr lang="zh-CN" altLang="en-US" sz="2800" dirty="0"/>
          </a:p>
        </p:txBody>
      </p:sp>
      <p:sp>
        <p:nvSpPr>
          <p:cNvPr id="4" name="TextBox 3"/>
          <p:cNvSpPr txBox="1"/>
          <p:nvPr/>
        </p:nvSpPr>
        <p:spPr>
          <a:xfrm>
            <a:off x="1475656" y="1833086"/>
            <a:ext cx="6353397" cy="1477328"/>
          </a:xfrm>
          <a:prstGeom prst="rect">
            <a:avLst/>
          </a:prstGeom>
          <a:noFill/>
        </p:spPr>
        <p:txBody>
          <a:bodyPr wrap="square" rtlCol="0">
            <a:spAutoFit/>
          </a:bodyPr>
          <a:lstStyle/>
          <a:p>
            <a:r>
              <a:rPr lang="zh-CN" altLang="en-US" dirty="0" smtClean="0"/>
              <a:t>此</a:t>
            </a:r>
            <a:r>
              <a:rPr lang="zh-CN" altLang="en-US" dirty="0"/>
              <a:t>概率较小也可避免。每个人都有自己的特性因此人体关键点存在不同，使用时应用会根据使用者的关键点数据来推荐</a:t>
            </a:r>
            <a:r>
              <a:rPr lang="en-US" altLang="zh-CN" dirty="0"/>
              <a:t>pose</a:t>
            </a:r>
            <a:r>
              <a:rPr lang="zh-CN" altLang="en-US" dirty="0"/>
              <a:t>，用户也可在“使用过的</a:t>
            </a:r>
            <a:r>
              <a:rPr lang="en-US" altLang="zh-CN" dirty="0"/>
              <a:t>pose”</a:t>
            </a:r>
            <a:r>
              <a:rPr lang="zh-CN" altLang="en-US" dirty="0"/>
              <a:t>里查找自己想要的</a:t>
            </a:r>
            <a:r>
              <a:rPr lang="en-US" altLang="zh-CN" dirty="0"/>
              <a:t>pose</a:t>
            </a:r>
            <a:r>
              <a:rPr lang="zh-CN" altLang="en-US" dirty="0"/>
              <a:t>。此错误概率对用户正常使用的影响较小。</a:t>
            </a:r>
          </a:p>
          <a:p>
            <a:endParaRPr lang="zh-CN" altLang="en-US" dirty="0"/>
          </a:p>
        </p:txBody>
      </p:sp>
      <p:pic>
        <p:nvPicPr>
          <p:cNvPr id="6" name="19.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51520" y="4443958"/>
            <a:ext cx="487363" cy="487363"/>
          </a:xfrm>
          <a:prstGeom prst="rect">
            <a:avLst/>
          </a:prstGeom>
        </p:spPr>
      </p:pic>
    </p:spTree>
    <p:extLst>
      <p:ext uri="{BB962C8B-B14F-4D97-AF65-F5344CB8AC3E}">
        <p14:creationId xmlns:p14="http://schemas.microsoft.com/office/powerpoint/2010/main" val="1285456821"/>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23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19385" y="14312"/>
            <a:ext cx="2590056" cy="757907"/>
          </a:xfrm>
        </p:spPr>
        <p:txBody>
          <a:bodyPr>
            <a:normAutofit/>
          </a:bodyPr>
          <a:lstStyle/>
          <a:p>
            <a:r>
              <a:rPr lang="zh-CN" altLang="en-US" sz="3200" dirty="0" smtClean="0"/>
              <a:t>价值</a:t>
            </a:r>
            <a:r>
              <a:rPr lang="zh-CN" altLang="en-US" sz="3200" dirty="0" smtClean="0"/>
              <a:t>主张</a:t>
            </a:r>
            <a:endParaRPr lang="zh-CN" altLang="en-US" sz="3200" dirty="0"/>
          </a:p>
        </p:txBody>
      </p:sp>
      <p:sp>
        <p:nvSpPr>
          <p:cNvPr id="4" name="TextBox 3"/>
          <p:cNvSpPr txBox="1"/>
          <p:nvPr/>
        </p:nvSpPr>
        <p:spPr>
          <a:xfrm>
            <a:off x="971600" y="1347708"/>
            <a:ext cx="11089232" cy="646331"/>
          </a:xfrm>
          <a:prstGeom prst="rect">
            <a:avLst/>
          </a:prstGeom>
          <a:noFill/>
        </p:spPr>
        <p:txBody>
          <a:bodyPr wrap="square" rtlCol="0">
            <a:spAutoFit/>
          </a:bodyPr>
          <a:lstStyle/>
          <a:p>
            <a:r>
              <a:rPr lang="zh-CN" altLang="en-US" dirty="0" smtClean="0"/>
              <a:t>爱美</a:t>
            </a:r>
            <a:r>
              <a:rPr lang="zh-CN" altLang="en-US" dirty="0"/>
              <a:t>的人不会摆</a:t>
            </a:r>
            <a:r>
              <a:rPr lang="en-US" altLang="zh-CN" dirty="0"/>
              <a:t>pose</a:t>
            </a:r>
            <a:r>
              <a:rPr lang="zh-CN" altLang="en-US" dirty="0"/>
              <a:t>也没关系，</a:t>
            </a:r>
            <a:r>
              <a:rPr lang="en-US" altLang="zh-CN" dirty="0"/>
              <a:t>pose</a:t>
            </a:r>
            <a:r>
              <a:rPr lang="zh-CN" altLang="en-US" dirty="0"/>
              <a:t>帮拍摆拍最美照片。</a:t>
            </a:r>
          </a:p>
          <a:p>
            <a:endParaRPr lang="zh-CN" altLang="en-US" dirty="0"/>
          </a:p>
        </p:txBody>
      </p:sp>
      <p:sp>
        <p:nvSpPr>
          <p:cNvPr id="3" name="TextBox 2"/>
          <p:cNvSpPr txBox="1"/>
          <p:nvPr/>
        </p:nvSpPr>
        <p:spPr>
          <a:xfrm>
            <a:off x="975643" y="1994039"/>
            <a:ext cx="1107996" cy="369332"/>
          </a:xfrm>
          <a:prstGeom prst="rect">
            <a:avLst/>
          </a:prstGeom>
          <a:noFill/>
        </p:spPr>
        <p:txBody>
          <a:bodyPr wrap="none" rtlCol="0">
            <a:spAutoFit/>
          </a:bodyPr>
          <a:lstStyle/>
          <a:p>
            <a:r>
              <a:rPr lang="zh-CN" altLang="en-US" dirty="0"/>
              <a:t>移动社交</a:t>
            </a:r>
          </a:p>
        </p:txBody>
      </p:sp>
      <p:pic>
        <p:nvPicPr>
          <p:cNvPr id="1026" name="Picture 2" descr="C:\Users\admin\Desktop\timg.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92476" y="1962587"/>
            <a:ext cx="5052938" cy="5052938"/>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pic>
        <p:nvPicPr>
          <p:cNvPr id="6" name="2.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1520" y="4371950"/>
            <a:ext cx="487363" cy="487363"/>
          </a:xfrm>
          <a:prstGeom prst="rect">
            <a:avLst/>
          </a:prstGeom>
        </p:spPr>
      </p:pic>
    </p:spTree>
    <p:extLst>
      <p:ext uri="{BB962C8B-B14F-4D97-AF65-F5344CB8AC3E}">
        <p14:creationId xmlns:p14="http://schemas.microsoft.com/office/powerpoint/2010/main" val="25488970"/>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76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31640" y="2209969"/>
            <a:ext cx="6552728" cy="646331"/>
          </a:xfrm>
          <a:prstGeom prst="rect">
            <a:avLst/>
          </a:prstGeom>
          <a:noFill/>
        </p:spPr>
        <p:txBody>
          <a:bodyPr wrap="square" rtlCol="0">
            <a:spAutoFit/>
          </a:bodyPr>
          <a:lstStyle/>
          <a:p>
            <a:r>
              <a:rPr lang="en-US" altLang="zh-CN" dirty="0"/>
              <a:t>pose</a:t>
            </a:r>
            <a:r>
              <a:rPr lang="zh-CN" altLang="zh-CN" dirty="0"/>
              <a:t>帮拍运用了人工智能，优化了拍照类应用的姿势功能，可以更好地满足爱美人士的个性化拍照需求。</a:t>
            </a:r>
            <a:endParaRPr lang="zh-CN" altLang="en-US" dirty="0"/>
          </a:p>
        </p:txBody>
      </p:sp>
      <p:sp>
        <p:nvSpPr>
          <p:cNvPr id="5" name="TextBox 4">
            <a:hlinkClick r:id="rId4"/>
          </p:cNvPr>
          <p:cNvSpPr txBox="1"/>
          <p:nvPr/>
        </p:nvSpPr>
        <p:spPr>
          <a:xfrm>
            <a:off x="6876256" y="4515966"/>
            <a:ext cx="1800493" cy="369332"/>
          </a:xfrm>
          <a:prstGeom prst="rect">
            <a:avLst/>
          </a:prstGeom>
          <a:noFill/>
        </p:spPr>
        <p:txBody>
          <a:bodyPr wrap="none" rtlCol="0">
            <a:spAutoFit/>
          </a:bodyPr>
          <a:lstStyle/>
          <a:p>
            <a:r>
              <a:rPr lang="zh-CN" altLang="en-US" dirty="0" smtClean="0">
                <a:hlinkClick r:id="rId5"/>
              </a:rPr>
              <a:t>完整文档和代码</a:t>
            </a:r>
            <a:endParaRPr lang="zh-CN" altLang="en-US" dirty="0"/>
          </a:p>
        </p:txBody>
      </p:sp>
      <p:pic>
        <p:nvPicPr>
          <p:cNvPr id="7" name="20.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23528" y="4397935"/>
            <a:ext cx="487363" cy="487363"/>
          </a:xfrm>
          <a:prstGeom prst="rect">
            <a:avLst/>
          </a:prstGeom>
        </p:spPr>
      </p:pic>
    </p:spTree>
    <p:extLst>
      <p:ext uri="{BB962C8B-B14F-4D97-AF65-F5344CB8AC3E}">
        <p14:creationId xmlns:p14="http://schemas.microsoft.com/office/powerpoint/2010/main" val="513487678"/>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2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319385" y="14312"/>
            <a:ext cx="2590056" cy="75790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3200" smtClean="0"/>
              <a:t>价值主张</a:t>
            </a:r>
            <a:endParaRPr lang="zh-CN" altLang="en-US" sz="3200" dirty="0"/>
          </a:p>
        </p:txBody>
      </p:sp>
      <p:sp>
        <p:nvSpPr>
          <p:cNvPr id="2" name="TextBox 1"/>
          <p:cNvSpPr txBox="1"/>
          <p:nvPr/>
        </p:nvSpPr>
        <p:spPr>
          <a:xfrm>
            <a:off x="2633007" y="1995686"/>
            <a:ext cx="3877985" cy="923330"/>
          </a:xfrm>
          <a:prstGeom prst="rect">
            <a:avLst/>
          </a:prstGeom>
          <a:noFill/>
        </p:spPr>
        <p:txBody>
          <a:bodyPr wrap="none" rtlCol="0">
            <a:spAutoFit/>
          </a:bodyPr>
          <a:lstStyle/>
          <a:p>
            <a:r>
              <a:rPr lang="zh-CN" altLang="zh-CN" dirty="0"/>
              <a:t>美是一种虚拟的</a:t>
            </a:r>
            <a:r>
              <a:rPr lang="zh-CN" altLang="zh-CN" dirty="0" smtClean="0"/>
              <a:t>必需品</a:t>
            </a:r>
            <a:r>
              <a:rPr lang="zh-CN" altLang="en-US" dirty="0" smtClean="0"/>
              <a:t>。</a:t>
            </a:r>
            <a:endParaRPr lang="en-US" altLang="zh-CN" dirty="0" smtClean="0"/>
          </a:p>
          <a:p>
            <a:endParaRPr lang="en-US" altLang="zh-CN" dirty="0"/>
          </a:p>
          <a:p>
            <a:r>
              <a:rPr lang="zh-CN" altLang="zh-CN" dirty="0" smtClean="0"/>
              <a:t>拍照</a:t>
            </a:r>
            <a:r>
              <a:rPr lang="zh-CN" altLang="zh-CN" dirty="0"/>
              <a:t>类应用便成了手机内的</a:t>
            </a:r>
            <a:r>
              <a:rPr lang="zh-CN" altLang="zh-CN" dirty="0" smtClean="0"/>
              <a:t>必需品</a:t>
            </a:r>
            <a:r>
              <a:rPr lang="zh-CN" altLang="en-US" dirty="0" smtClean="0"/>
              <a:t>。</a:t>
            </a:r>
            <a:endParaRPr lang="zh-CN" altLang="en-US" dirty="0"/>
          </a:p>
        </p:txBody>
      </p:sp>
      <p:pic>
        <p:nvPicPr>
          <p:cNvPr id="4" name="3.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51520" y="4515966"/>
            <a:ext cx="487363" cy="487363"/>
          </a:xfrm>
          <a:prstGeom prst="rect">
            <a:avLst/>
          </a:prstGeom>
        </p:spPr>
      </p:pic>
    </p:spTree>
    <p:extLst>
      <p:ext uri="{BB962C8B-B14F-4D97-AF65-F5344CB8AC3E}">
        <p14:creationId xmlns:p14="http://schemas.microsoft.com/office/powerpoint/2010/main" val="1765616502"/>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54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319385" y="14312"/>
            <a:ext cx="2590056" cy="75790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3200" smtClean="0"/>
              <a:t>价值主张</a:t>
            </a:r>
            <a:endParaRPr lang="zh-CN" altLang="en-US" sz="3200" dirty="0"/>
          </a:p>
        </p:txBody>
      </p:sp>
      <p:pic>
        <p:nvPicPr>
          <p:cNvPr id="6" name="图片 5"/>
          <p:cNvPicPr/>
          <p:nvPr/>
        </p:nvPicPr>
        <p:blipFill>
          <a:blip r:embed="rId4">
            <a:extLst>
              <a:ext uri="{28A0092B-C50C-407E-A947-70E740481C1C}">
                <a14:useLocalDpi xmlns:a14="http://schemas.microsoft.com/office/drawing/2010/main" val="0"/>
              </a:ext>
            </a:extLst>
          </a:blip>
          <a:stretch>
            <a:fillRect/>
          </a:stretch>
        </p:blipFill>
        <p:spPr>
          <a:xfrm>
            <a:off x="539553" y="1131590"/>
            <a:ext cx="5114414" cy="2880320"/>
          </a:xfrm>
          <a:prstGeom prst="rect">
            <a:avLst/>
          </a:prstGeom>
        </p:spPr>
      </p:pic>
      <p:sp>
        <p:nvSpPr>
          <p:cNvPr id="7" name="TextBox 6"/>
          <p:cNvSpPr txBox="1"/>
          <p:nvPr/>
        </p:nvSpPr>
        <p:spPr>
          <a:xfrm>
            <a:off x="6156176" y="1162948"/>
            <a:ext cx="1709122" cy="369332"/>
          </a:xfrm>
          <a:prstGeom prst="rect">
            <a:avLst/>
          </a:prstGeom>
          <a:noFill/>
        </p:spPr>
        <p:txBody>
          <a:bodyPr wrap="none" rtlCol="0">
            <a:spAutoFit/>
          </a:bodyPr>
          <a:lstStyle/>
          <a:p>
            <a:r>
              <a:rPr lang="zh-CN" altLang="en-US" dirty="0"/>
              <a:t>拍照</a:t>
            </a:r>
            <a:r>
              <a:rPr lang="zh-CN" altLang="en-US" dirty="0" smtClean="0"/>
              <a:t>类</a:t>
            </a:r>
            <a:r>
              <a:rPr lang="en-US" altLang="zh-CN" dirty="0" smtClean="0"/>
              <a:t>APP</a:t>
            </a:r>
            <a:r>
              <a:rPr lang="zh-CN" altLang="en-US" dirty="0" smtClean="0"/>
              <a:t>功能</a:t>
            </a:r>
            <a:endParaRPr lang="zh-CN" altLang="en-US" dirty="0"/>
          </a:p>
        </p:txBody>
      </p:sp>
      <p:sp>
        <p:nvSpPr>
          <p:cNvPr id="8" name="TextBox 7"/>
          <p:cNvSpPr txBox="1"/>
          <p:nvPr/>
        </p:nvSpPr>
        <p:spPr>
          <a:xfrm>
            <a:off x="6156176" y="1779661"/>
            <a:ext cx="2843808" cy="646331"/>
          </a:xfrm>
          <a:prstGeom prst="rect">
            <a:avLst/>
          </a:prstGeom>
          <a:noFill/>
        </p:spPr>
        <p:txBody>
          <a:bodyPr wrap="square" rtlCol="0">
            <a:spAutoFit/>
          </a:bodyPr>
          <a:lstStyle/>
          <a:p>
            <a:r>
              <a:rPr lang="zh-CN" altLang="zh-CN" dirty="0" smtClean="0"/>
              <a:t>美颜</a:t>
            </a:r>
            <a:r>
              <a:rPr lang="zh-CN" altLang="en-US" dirty="0"/>
              <a:t>很</a:t>
            </a:r>
            <a:r>
              <a:rPr lang="zh-CN" altLang="zh-CN" dirty="0" smtClean="0"/>
              <a:t>重要</a:t>
            </a:r>
            <a:r>
              <a:rPr lang="zh-CN" altLang="en-US" dirty="0" smtClean="0"/>
              <a:t>，其他功能也受青睐。</a:t>
            </a:r>
            <a:endParaRPr lang="zh-CN" altLang="en-US" dirty="0"/>
          </a:p>
        </p:txBody>
      </p:sp>
      <p:pic>
        <p:nvPicPr>
          <p:cNvPr id="11" name="4.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1520" y="4515966"/>
            <a:ext cx="487363" cy="487363"/>
          </a:xfrm>
          <a:prstGeom prst="rect">
            <a:avLst/>
          </a:prstGeom>
        </p:spPr>
      </p:pic>
    </p:spTree>
    <p:extLst>
      <p:ext uri="{BB962C8B-B14F-4D97-AF65-F5344CB8AC3E}">
        <p14:creationId xmlns:p14="http://schemas.microsoft.com/office/powerpoint/2010/main" val="513487678"/>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4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319385" y="14312"/>
            <a:ext cx="2590056" cy="75790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3200" smtClean="0"/>
              <a:t>价值主张</a:t>
            </a:r>
            <a:endParaRPr lang="zh-CN" altLang="en-US" sz="3200" dirty="0"/>
          </a:p>
        </p:txBody>
      </p:sp>
      <p:sp>
        <p:nvSpPr>
          <p:cNvPr id="2" name="TextBox 1"/>
          <p:cNvSpPr txBox="1"/>
          <p:nvPr/>
        </p:nvSpPr>
        <p:spPr>
          <a:xfrm>
            <a:off x="827584" y="1347614"/>
            <a:ext cx="7920880" cy="1477328"/>
          </a:xfrm>
          <a:prstGeom prst="rect">
            <a:avLst/>
          </a:prstGeom>
          <a:noFill/>
        </p:spPr>
        <p:txBody>
          <a:bodyPr wrap="square" rtlCol="0">
            <a:spAutoFit/>
          </a:bodyPr>
          <a:lstStyle/>
          <a:p>
            <a:r>
              <a:rPr lang="zh-CN" altLang="zh-CN" dirty="0"/>
              <a:t>当有了美颜功能，爱美的人有些还会面临另一个</a:t>
            </a:r>
            <a:r>
              <a:rPr lang="zh-CN" altLang="zh-CN" dirty="0" smtClean="0"/>
              <a:t>困扰</a:t>
            </a:r>
            <a:r>
              <a:rPr lang="en-US" altLang="zh-CN" dirty="0" smtClean="0"/>
              <a:t>:</a:t>
            </a:r>
            <a:r>
              <a:rPr lang="zh-CN" altLang="en-US" dirty="0" smtClean="0"/>
              <a:t>不会摆</a:t>
            </a:r>
            <a:r>
              <a:rPr lang="en-US" altLang="zh-CN" dirty="0" smtClean="0"/>
              <a:t>POSE?</a:t>
            </a:r>
          </a:p>
          <a:p>
            <a:r>
              <a:rPr lang="zh-CN" altLang="zh-CN" dirty="0" smtClean="0"/>
              <a:t>因此</a:t>
            </a:r>
            <a:r>
              <a:rPr lang="zh-CN" altLang="zh-CN" dirty="0"/>
              <a:t>一些美颜相机随机推出了这种</a:t>
            </a:r>
            <a:r>
              <a:rPr lang="zh-CN" altLang="zh-CN" dirty="0" smtClean="0"/>
              <a:t>功能</a:t>
            </a:r>
            <a:r>
              <a:rPr lang="zh-CN" altLang="en-US" dirty="0" smtClean="0"/>
              <a:t>。</a:t>
            </a:r>
            <a:endParaRPr lang="en-US" altLang="zh-CN" dirty="0" smtClean="0"/>
          </a:p>
          <a:p>
            <a:endParaRPr lang="en-US" altLang="zh-CN" dirty="0"/>
          </a:p>
          <a:p>
            <a:r>
              <a:rPr lang="zh-CN" altLang="zh-CN" dirty="0" smtClean="0"/>
              <a:t>例如</a:t>
            </a:r>
            <a:r>
              <a:rPr lang="en-US" altLang="zh-CN" dirty="0"/>
              <a:t>19</a:t>
            </a:r>
            <a:r>
              <a:rPr lang="zh-CN" altLang="zh-CN" dirty="0"/>
              <a:t>年火热起来的「轻颜相机」增加了「姿势」功能，让用户可以跟着引导实现摆拍动作</a:t>
            </a:r>
            <a:r>
              <a:rPr lang="zh-CN" altLang="zh-CN" dirty="0" smtClean="0"/>
              <a:t>。</a:t>
            </a:r>
            <a:endParaRPr lang="zh-CN" altLang="en-US" dirty="0"/>
          </a:p>
        </p:txBody>
      </p:sp>
      <p:pic>
        <p:nvPicPr>
          <p:cNvPr id="4" name="Picture 2" descr="C:\Users\admin\Desktop\timg (1).jpg"/>
          <p:cNvPicPr>
            <a:picLocks noChangeAspect="1" noChangeArrowheads="1"/>
          </p:cNvPicPr>
          <p:nvPr/>
        </p:nvPicPr>
        <p:blipFill rotWithShape="1">
          <a:blip r:embed="rId4">
            <a:extLst>
              <a:ext uri="{28A0092B-C50C-407E-A947-70E740481C1C}">
                <a14:useLocalDpi xmlns:a14="http://schemas.microsoft.com/office/drawing/2010/main" val="0"/>
              </a:ext>
            </a:extLst>
          </a:blip>
          <a:srcRect r="59331"/>
          <a:stretch/>
        </p:blipFill>
        <p:spPr bwMode="auto">
          <a:xfrm>
            <a:off x="5940152" y="2824942"/>
            <a:ext cx="1998554" cy="1895996"/>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6" name="5.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1520" y="4477256"/>
            <a:ext cx="487363" cy="487363"/>
          </a:xfrm>
          <a:prstGeom prst="rect">
            <a:avLst/>
          </a:prstGeom>
        </p:spPr>
      </p:pic>
    </p:spTree>
    <p:extLst>
      <p:ext uri="{BB962C8B-B14F-4D97-AF65-F5344CB8AC3E}">
        <p14:creationId xmlns:p14="http://schemas.microsoft.com/office/powerpoint/2010/main" val="3474803295"/>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64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319385" y="14312"/>
            <a:ext cx="2590056" cy="75790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3200" smtClean="0"/>
              <a:t>价值主张</a:t>
            </a:r>
            <a:endParaRPr lang="zh-CN" altLang="en-US" sz="3200" dirty="0"/>
          </a:p>
        </p:txBody>
      </p:sp>
      <p:sp>
        <p:nvSpPr>
          <p:cNvPr id="2" name="TextBox 1"/>
          <p:cNvSpPr txBox="1"/>
          <p:nvPr/>
        </p:nvSpPr>
        <p:spPr>
          <a:xfrm>
            <a:off x="1907704" y="2387084"/>
            <a:ext cx="5493812" cy="369332"/>
          </a:xfrm>
          <a:prstGeom prst="rect">
            <a:avLst/>
          </a:prstGeom>
          <a:noFill/>
        </p:spPr>
        <p:txBody>
          <a:bodyPr wrap="none" rtlCol="0">
            <a:spAutoFit/>
          </a:bodyPr>
          <a:lstStyle/>
          <a:p>
            <a:r>
              <a:rPr lang="zh-CN" altLang="zh-CN" dirty="0"/>
              <a:t>最后或许学会了姿势，却没有了摆拍本身的自然感。</a:t>
            </a:r>
            <a:endParaRPr lang="zh-CN" altLang="en-US" dirty="0"/>
          </a:p>
        </p:txBody>
      </p:sp>
      <p:pic>
        <p:nvPicPr>
          <p:cNvPr id="4" name="6.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79512" y="4515966"/>
            <a:ext cx="487363" cy="487363"/>
          </a:xfrm>
          <a:prstGeom prst="rect">
            <a:avLst/>
          </a:prstGeom>
        </p:spPr>
      </p:pic>
    </p:spTree>
    <p:extLst>
      <p:ext uri="{BB962C8B-B14F-4D97-AF65-F5344CB8AC3E}">
        <p14:creationId xmlns:p14="http://schemas.microsoft.com/office/powerpoint/2010/main" val="3474803295"/>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9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319385" y="14312"/>
            <a:ext cx="2590056" cy="75790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3200" smtClean="0"/>
              <a:t>价值主张</a:t>
            </a:r>
            <a:endParaRPr lang="zh-CN" altLang="en-US" sz="3200" dirty="0"/>
          </a:p>
        </p:txBody>
      </p:sp>
      <p:sp>
        <p:nvSpPr>
          <p:cNvPr id="3" name="TextBox 2"/>
          <p:cNvSpPr txBox="1"/>
          <p:nvPr/>
        </p:nvSpPr>
        <p:spPr>
          <a:xfrm>
            <a:off x="1439652" y="1779662"/>
            <a:ext cx="6264696" cy="1754326"/>
          </a:xfrm>
          <a:prstGeom prst="rect">
            <a:avLst/>
          </a:prstGeom>
          <a:noFill/>
        </p:spPr>
        <p:txBody>
          <a:bodyPr wrap="square" rtlCol="0">
            <a:spAutoFit/>
          </a:bodyPr>
          <a:lstStyle/>
          <a:p>
            <a:r>
              <a:rPr lang="zh-CN" altLang="zh-CN" dirty="0"/>
              <a:t>如果用户原先就有自己喜欢的拍照姿势，只是希望能调整成更佳的，但不知道如何做。目前还没有找到有一款自拍软件所带的教人拍照功能是可以识别用户自身姿势并做出推荐的。这款</a:t>
            </a:r>
            <a:r>
              <a:rPr lang="en-US" altLang="zh-CN" dirty="0"/>
              <a:t>POSE</a:t>
            </a:r>
            <a:r>
              <a:rPr lang="zh-CN" altLang="zh-CN" dirty="0"/>
              <a:t>帮拍，便是在相机提供摆拍姿势功能的基础上，为用户建立一个智能化的</a:t>
            </a:r>
            <a:r>
              <a:rPr lang="en-US" altLang="zh-CN" dirty="0"/>
              <a:t>pose</a:t>
            </a:r>
            <a:r>
              <a:rPr lang="zh-CN" altLang="zh-CN" dirty="0"/>
              <a:t>推荐系统。</a:t>
            </a:r>
          </a:p>
          <a:p>
            <a:endParaRPr lang="zh-CN" altLang="en-US" dirty="0"/>
          </a:p>
        </p:txBody>
      </p:sp>
      <p:pic>
        <p:nvPicPr>
          <p:cNvPr id="4" name="7.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23528" y="4515966"/>
            <a:ext cx="487363" cy="487363"/>
          </a:xfrm>
          <a:prstGeom prst="rect">
            <a:avLst/>
          </a:prstGeom>
        </p:spPr>
      </p:pic>
    </p:spTree>
    <p:extLst>
      <p:ext uri="{BB962C8B-B14F-4D97-AF65-F5344CB8AC3E}">
        <p14:creationId xmlns:p14="http://schemas.microsoft.com/office/powerpoint/2010/main" val="3474803295"/>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8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319385" y="14312"/>
            <a:ext cx="2590056" cy="75790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3200" smtClean="0"/>
              <a:t>价值主张</a:t>
            </a:r>
            <a:endParaRPr lang="zh-CN" altLang="en-US" sz="3200" dirty="0"/>
          </a:p>
        </p:txBody>
      </p:sp>
      <p:sp>
        <p:nvSpPr>
          <p:cNvPr id="4" name="TextBox 3"/>
          <p:cNvSpPr txBox="1"/>
          <p:nvPr/>
        </p:nvSpPr>
        <p:spPr>
          <a:xfrm>
            <a:off x="1619672" y="1419622"/>
            <a:ext cx="5904656" cy="2585323"/>
          </a:xfrm>
          <a:prstGeom prst="rect">
            <a:avLst/>
          </a:prstGeom>
          <a:noFill/>
        </p:spPr>
        <p:txBody>
          <a:bodyPr wrap="square" rtlCol="0">
            <a:spAutoFit/>
          </a:bodyPr>
          <a:lstStyle/>
          <a:p>
            <a:r>
              <a:rPr lang="zh-CN" altLang="zh-CN" dirty="0"/>
              <a:t>我们</a:t>
            </a:r>
            <a:r>
              <a:rPr lang="zh-CN" altLang="zh-CN" dirty="0">
                <a:solidFill>
                  <a:srgbClr val="FF0000"/>
                </a:solidFill>
              </a:rPr>
              <a:t>产品的目标</a:t>
            </a:r>
            <a:r>
              <a:rPr lang="zh-CN" altLang="zh-CN" dirty="0"/>
              <a:t>是帮助想以好看的</a:t>
            </a:r>
            <a:r>
              <a:rPr lang="en-US" altLang="zh-CN" dirty="0"/>
              <a:t>pose</a:t>
            </a:r>
            <a:r>
              <a:rPr lang="zh-CN" altLang="zh-CN" dirty="0"/>
              <a:t>拍照的人群，节省在</a:t>
            </a:r>
            <a:r>
              <a:rPr lang="en-US" altLang="zh-CN" dirty="0"/>
              <a:t>pose</a:t>
            </a:r>
            <a:r>
              <a:rPr lang="zh-CN" altLang="zh-CN" dirty="0"/>
              <a:t>库里挑选的时间，推荐更符合个人特点的</a:t>
            </a:r>
            <a:r>
              <a:rPr lang="en-US" altLang="zh-CN" dirty="0"/>
              <a:t>pose</a:t>
            </a:r>
            <a:r>
              <a:rPr lang="zh-CN" altLang="zh-CN" dirty="0"/>
              <a:t>，引导用户调整自身姿势至最佳</a:t>
            </a:r>
            <a:r>
              <a:rPr lang="zh-CN" altLang="zh-CN" dirty="0" smtClean="0"/>
              <a:t>。</a:t>
            </a:r>
            <a:endParaRPr lang="en-US" altLang="zh-CN" dirty="0" smtClean="0"/>
          </a:p>
          <a:p>
            <a:endParaRPr lang="en-US" altLang="zh-CN" dirty="0"/>
          </a:p>
          <a:p>
            <a:endParaRPr lang="zh-CN" altLang="zh-CN" dirty="0"/>
          </a:p>
          <a:p>
            <a:r>
              <a:rPr lang="en-US" altLang="zh-CN" dirty="0"/>
              <a:t> </a:t>
            </a:r>
            <a:endParaRPr lang="zh-CN" altLang="zh-CN" dirty="0"/>
          </a:p>
          <a:p>
            <a:r>
              <a:rPr lang="zh-CN" altLang="zh-CN" dirty="0"/>
              <a:t>用户在使用市面上的拍照应用中的姿势功能时，常常会有这些</a:t>
            </a:r>
            <a:r>
              <a:rPr lang="zh-CN" altLang="zh-CN" dirty="0">
                <a:solidFill>
                  <a:srgbClr val="FF0000"/>
                </a:solidFill>
              </a:rPr>
              <a:t>问题</a:t>
            </a:r>
            <a:r>
              <a:rPr lang="zh-CN" altLang="zh-CN" dirty="0"/>
              <a:t>：</a:t>
            </a:r>
          </a:p>
          <a:p>
            <a:endParaRPr lang="zh-CN" altLang="en-US" dirty="0"/>
          </a:p>
        </p:txBody>
      </p:sp>
      <p:pic>
        <p:nvPicPr>
          <p:cNvPr id="7" name="8.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51520" y="4515966"/>
            <a:ext cx="487363" cy="487363"/>
          </a:xfrm>
          <a:prstGeom prst="rect">
            <a:avLst/>
          </a:prstGeom>
        </p:spPr>
      </p:pic>
    </p:spTree>
    <p:extLst>
      <p:ext uri="{BB962C8B-B14F-4D97-AF65-F5344CB8AC3E}">
        <p14:creationId xmlns:p14="http://schemas.microsoft.com/office/powerpoint/2010/main" val="2593405543"/>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81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03648" y="1554785"/>
            <a:ext cx="6185876" cy="1477328"/>
          </a:xfrm>
          <a:prstGeom prst="rect">
            <a:avLst/>
          </a:prstGeom>
          <a:noFill/>
        </p:spPr>
        <p:txBody>
          <a:bodyPr wrap="square" rtlCol="0">
            <a:spAutoFit/>
          </a:bodyPr>
          <a:lstStyle/>
          <a:p>
            <a:r>
              <a:rPr lang="en-US" altLang="zh-CN" dirty="0" smtClean="0"/>
              <a:t>1.</a:t>
            </a:r>
            <a:r>
              <a:rPr lang="zh-CN" altLang="en-US" dirty="0" smtClean="0"/>
              <a:t>刚</a:t>
            </a:r>
            <a:r>
              <a:rPr lang="zh-CN" altLang="en-US" dirty="0"/>
              <a:t>使用该软件的人未接触过教人拍照功能，要先根据教程学习如何查看好看的拍照姿势</a:t>
            </a:r>
            <a:r>
              <a:rPr lang="zh-CN" altLang="en-US" dirty="0" smtClean="0"/>
              <a:t>。</a:t>
            </a:r>
            <a:endParaRPr lang="en-US" altLang="zh-CN" dirty="0" smtClean="0"/>
          </a:p>
          <a:p>
            <a:endParaRPr lang="zh-CN" altLang="en-US" dirty="0"/>
          </a:p>
          <a:p>
            <a:r>
              <a:rPr lang="en-US" altLang="zh-CN" dirty="0" smtClean="0"/>
              <a:t>2.</a:t>
            </a:r>
            <a:r>
              <a:rPr lang="zh-CN" altLang="en-US" dirty="0" smtClean="0"/>
              <a:t>用户</a:t>
            </a:r>
            <a:r>
              <a:rPr lang="zh-CN" altLang="en-US" dirty="0"/>
              <a:t>挑了很多个数据库里的网红拍照姿势一个个去试，花费很多时间且不一定能找到自己喜欢的</a:t>
            </a:r>
            <a:r>
              <a:rPr lang="zh-CN" altLang="en-US" dirty="0" smtClean="0"/>
              <a:t>。</a:t>
            </a:r>
            <a:endParaRPr lang="zh-CN" altLang="en-US" dirty="0"/>
          </a:p>
        </p:txBody>
      </p:sp>
      <p:sp>
        <p:nvSpPr>
          <p:cNvPr id="5" name="标题 1"/>
          <p:cNvSpPr txBox="1">
            <a:spLocks/>
          </p:cNvSpPr>
          <p:nvPr/>
        </p:nvSpPr>
        <p:spPr>
          <a:xfrm>
            <a:off x="-319385" y="14312"/>
            <a:ext cx="2590056" cy="757907"/>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zh-CN" altLang="en-US" sz="3200" smtClean="0"/>
              <a:t>价值主张</a:t>
            </a:r>
            <a:endParaRPr lang="zh-CN" altLang="en-US" sz="3200" dirty="0"/>
          </a:p>
        </p:txBody>
      </p:sp>
      <p:pic>
        <p:nvPicPr>
          <p:cNvPr id="7" name="10.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504" y="4443958"/>
            <a:ext cx="487363" cy="487363"/>
          </a:xfrm>
          <a:prstGeom prst="rect">
            <a:avLst/>
          </a:prstGeom>
        </p:spPr>
      </p:pic>
      <p:sp>
        <p:nvSpPr>
          <p:cNvPr id="8" name="TextBox 7"/>
          <p:cNvSpPr txBox="1"/>
          <p:nvPr/>
        </p:nvSpPr>
        <p:spPr>
          <a:xfrm>
            <a:off x="1979712" y="232348"/>
            <a:ext cx="1524776" cy="369332"/>
          </a:xfrm>
          <a:prstGeom prst="rect">
            <a:avLst/>
          </a:prstGeom>
          <a:noFill/>
        </p:spPr>
        <p:txBody>
          <a:bodyPr wrap="none" rtlCol="0">
            <a:spAutoFit/>
          </a:bodyPr>
          <a:lstStyle/>
          <a:p>
            <a:r>
              <a:rPr lang="en-US" altLang="zh-CN" dirty="0" smtClean="0"/>
              <a:t>——</a:t>
            </a:r>
            <a:r>
              <a:rPr lang="zh-CN" altLang="en-US" dirty="0" smtClean="0"/>
              <a:t>用户痛点</a:t>
            </a:r>
            <a:endParaRPr lang="zh-CN" altLang="en-US" dirty="0"/>
          </a:p>
        </p:txBody>
      </p:sp>
    </p:spTree>
    <p:extLst>
      <p:ext uri="{BB962C8B-B14F-4D97-AF65-F5344CB8AC3E}">
        <p14:creationId xmlns:p14="http://schemas.microsoft.com/office/powerpoint/2010/main" val="513487678"/>
      </p:ext>
    </p:extLst>
  </p:cSld>
  <p:clrMapOvr>
    <a:masterClrMapping/>
  </p:clrMapOvr>
  <mc:AlternateContent xmlns:mc="http://schemas.openxmlformats.org/markup-compatibility/2006">
    <mc:Choice xmlns:p14="http://schemas.microsoft.com/office/powerpoint/2010/main" Requires="p14">
      <p:transition spd="slow" p14:dur="2000" advTm="20000"/>
    </mc:Choice>
    <mc:Fallback>
      <p:transition spd="slow" advTm="2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57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934</TotalTime>
  <Words>794</Words>
  <Application>Microsoft Office PowerPoint</Application>
  <PresentationFormat>全屏显示(16:9)</PresentationFormat>
  <Paragraphs>67</Paragraphs>
  <Slides>20</Slides>
  <Notes>0</Notes>
  <HiddenSlides>0</HiddenSlides>
  <MMClips>20</MMClips>
  <ScaleCrop>false</ScaleCrop>
  <HeadingPairs>
    <vt:vector size="4" baseType="variant">
      <vt:variant>
        <vt:lpstr>主题</vt:lpstr>
      </vt:variant>
      <vt:variant>
        <vt:i4>1</vt:i4>
      </vt:variant>
      <vt:variant>
        <vt:lpstr>幻灯片标题</vt:lpstr>
      </vt:variant>
      <vt:variant>
        <vt:i4>20</vt:i4>
      </vt:variant>
    </vt:vector>
  </HeadingPairs>
  <TitlesOfParts>
    <vt:vector size="21" baseType="lpstr">
      <vt:lpstr>Office 主题</vt:lpstr>
      <vt:lpstr>Pose帮拍 智能拍照姿势推荐应用</vt:lpstr>
      <vt:lpstr>价值主张</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价值主张</vt:lpstr>
      <vt:lpstr>产品架构图</vt:lpstr>
      <vt:lpstr>原型展示</vt:lpstr>
      <vt:lpstr>PowerPoint 演示文稿</vt:lpstr>
      <vt:lpstr>PowerPoint 演示文稿</vt:lpstr>
      <vt:lpstr>人工智能概率性与用户痛点 </vt:lpstr>
      <vt:lpstr>人工智能概率性与用户痛点 </vt:lpstr>
      <vt:lpstr>人工智能概率性与用户痛点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Pose帮拍 产品需求文档PRD</dc:title>
  <dc:creator>admin</dc:creator>
  <cp:lastModifiedBy>admin</cp:lastModifiedBy>
  <cp:revision>13</cp:revision>
  <dcterms:created xsi:type="dcterms:W3CDTF">2019-12-24T15:59:43Z</dcterms:created>
  <dcterms:modified xsi:type="dcterms:W3CDTF">2020-01-09T17:32:56Z</dcterms:modified>
</cp:coreProperties>
</file>

<file path=docProps/thumbnail.jpeg>
</file>